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7" Type="http://schemas.openxmlformats.org/officeDocument/2006/relationships/slideLayout" Target="../slideLayouts/slideLayout1.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262426"/>
            <a:ext cx="7477601" cy="1666399"/>
          </a:xfrm>
          <a:prstGeom prst="rect">
            <a:avLst/>
          </a:prstGeom>
          <a:noFill/>
          <a:ln/>
        </p:spPr>
        <p:txBody>
          <a:bodyPr wrap="square" rtlCol="0" anchor="t"/>
          <a:lstStyle/>
          <a:p>
            <a:pPr indent="0" marL="0">
              <a:lnSpc>
                <a:spcPts val="6561"/>
              </a:lnSpc>
              <a:buNone/>
            </a:pPr>
            <a:r>
              <a:rPr lang="en-US" sz="5249" dirty="0">
                <a:solidFill>
                  <a:srgbClr val="C6BFEE"/>
                </a:solidFill>
                <a:latin typeface="Prompt" pitchFamily="34" charset="0"/>
                <a:ea typeface="Prompt" pitchFamily="34" charset="-122"/>
                <a:cs typeface="Prompt" pitchFamily="34" charset="-120"/>
              </a:rPr>
              <a:t>Exploring System Calls in Linux</a:t>
            </a:r>
            <a:endParaRPr lang="en-US" sz="5249" dirty="0"/>
          </a:p>
        </p:txBody>
      </p:sp>
      <p:sp>
        <p:nvSpPr>
          <p:cNvPr id="6" name="Text 2"/>
          <p:cNvSpPr/>
          <p:nvPr/>
        </p:nvSpPr>
        <p:spPr>
          <a:xfrm>
            <a:off x="833199" y="4262080"/>
            <a:ext cx="7477601"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Linux system calls provide an interface between applications and the Linux kernel, offering developers power, flexibility, and control to efficiently manage their systems. Let's dive deeper.</a:t>
            </a:r>
            <a:endParaRPr lang="en-US" sz="1750" dirty="0"/>
          </a:p>
        </p:txBody>
      </p:sp>
      <p:sp>
        <p:nvSpPr>
          <p:cNvPr id="7" name="Shape 3"/>
          <p:cNvSpPr/>
          <p:nvPr/>
        </p:nvSpPr>
        <p:spPr>
          <a:xfrm>
            <a:off x="833199" y="5594866"/>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40819" y="5602486"/>
            <a:ext cx="340162" cy="340162"/>
          </a:xfrm>
          <a:prstGeom prst="rect">
            <a:avLst/>
          </a:prstGeom>
        </p:spPr>
      </p:pic>
      <p:sp>
        <p:nvSpPr>
          <p:cNvPr id="9" name="Text 4"/>
          <p:cNvSpPr/>
          <p:nvPr/>
        </p:nvSpPr>
        <p:spPr>
          <a:xfrm>
            <a:off x="1299686" y="5578197"/>
            <a:ext cx="3147060" cy="388858"/>
          </a:xfrm>
          <a:prstGeom prst="rect">
            <a:avLst/>
          </a:prstGeom>
          <a:noFill/>
          <a:ln/>
        </p:spPr>
        <p:txBody>
          <a:bodyPr wrap="none" rtlCol="0" anchor="t"/>
          <a:lstStyle/>
          <a:p>
            <a:pPr algn="l" indent="0" marL="0">
              <a:lnSpc>
                <a:spcPts val="3062"/>
              </a:lnSpc>
              <a:buNone/>
            </a:pPr>
            <a:r>
              <a:rPr lang="en-US" sz="2187" b="1" dirty="0">
                <a:solidFill>
                  <a:srgbClr val="DAD8E9"/>
                </a:solidFill>
                <a:latin typeface="Mukta" pitchFamily="34" charset="0"/>
                <a:ea typeface="Mukta" pitchFamily="34" charset="-122"/>
                <a:cs typeface="Mukta" pitchFamily="34" charset="-120"/>
              </a:rPr>
              <a:t>by ARRAMREDDY ROSHINI</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3067883"/>
            <a:ext cx="4443889"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Conclusion</a:t>
            </a:r>
            <a:endParaRPr lang="en-US" sz="4374" dirty="0"/>
          </a:p>
        </p:txBody>
      </p:sp>
      <p:sp>
        <p:nvSpPr>
          <p:cNvPr id="6" name="Text 2"/>
          <p:cNvSpPr/>
          <p:nvPr/>
        </p:nvSpPr>
        <p:spPr>
          <a:xfrm>
            <a:off x="833199" y="4095512"/>
            <a:ext cx="7477601"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System calls play an essential role in the functioning of the Linux kernel and provide an efficient, versatile platform for software development. Understanding the use and benefits of system calls is critical for programming in the Linux environment.</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338"/>
          </a:xfrm>
          <a:prstGeom prst="rect">
            <a:avLst/>
          </a:prstGeom>
          <a:solidFill>
            <a:srgbClr val="0B0C23">
              <a:alpha val="75000"/>
            </a:srgbClr>
          </a:solidFill>
          <a:ln w="12740">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0" y="0"/>
            <a:ext cx="3657600" cy="8232338"/>
          </a:xfrm>
          <a:prstGeom prst="rect">
            <a:avLst/>
          </a:prstGeom>
        </p:spPr>
      </p:pic>
      <p:sp>
        <p:nvSpPr>
          <p:cNvPr id="5" name="Text 1"/>
          <p:cNvSpPr/>
          <p:nvPr/>
        </p:nvSpPr>
        <p:spPr>
          <a:xfrm>
            <a:off x="4810244" y="564475"/>
            <a:ext cx="5821680" cy="641390"/>
          </a:xfrm>
          <a:prstGeom prst="rect">
            <a:avLst/>
          </a:prstGeom>
          <a:noFill/>
          <a:ln/>
        </p:spPr>
        <p:txBody>
          <a:bodyPr wrap="none" rtlCol="0" anchor="t"/>
          <a:lstStyle/>
          <a:p>
            <a:pPr indent="0" marL="0">
              <a:lnSpc>
                <a:spcPts val="5051"/>
              </a:lnSpc>
              <a:buNone/>
            </a:pPr>
            <a:r>
              <a:rPr lang="en-US" sz="4041" dirty="0">
                <a:solidFill>
                  <a:srgbClr val="C6BFEE"/>
                </a:solidFill>
                <a:latin typeface="Prompt" pitchFamily="34" charset="0"/>
                <a:ea typeface="Prompt" pitchFamily="34" charset="-122"/>
                <a:cs typeface="Prompt" pitchFamily="34" charset="-120"/>
              </a:rPr>
              <a:t>What are System Calls?</a:t>
            </a:r>
            <a:endParaRPr lang="en-US" sz="4041" dirty="0"/>
          </a:p>
        </p:txBody>
      </p:sp>
      <p:sp>
        <p:nvSpPr>
          <p:cNvPr id="6" name="Text 2"/>
          <p:cNvSpPr/>
          <p:nvPr/>
        </p:nvSpPr>
        <p:spPr>
          <a:xfrm>
            <a:off x="4810244" y="1513761"/>
            <a:ext cx="8667393" cy="985123"/>
          </a:xfrm>
          <a:prstGeom prst="rect">
            <a:avLst/>
          </a:prstGeom>
          <a:noFill/>
          <a:ln/>
        </p:spPr>
        <p:txBody>
          <a:bodyPr wrap="square" rtlCol="0" anchor="t"/>
          <a:lstStyle/>
          <a:p>
            <a:pPr indent="0" marL="0">
              <a:lnSpc>
                <a:spcPts val="2586"/>
              </a:lnSpc>
              <a:buNone/>
            </a:pPr>
            <a:r>
              <a:rPr lang="en-US" sz="1616" dirty="0">
                <a:solidFill>
                  <a:srgbClr val="DAD8E9"/>
                </a:solidFill>
                <a:latin typeface="Mukta" pitchFamily="34" charset="0"/>
                <a:ea typeface="Mukta" pitchFamily="34" charset="-122"/>
                <a:cs typeface="Mukta" pitchFamily="34" charset="-120"/>
              </a:rPr>
              <a:t>System calls are a fundamental part of OS programming that enable applications to access and interact with the lower level functionalities of the operating system. They provide an abstraction layer that isolates applications from the hardware.</a:t>
            </a:r>
            <a:endParaRPr lang="en-US" sz="1616" dirty="0"/>
          </a:p>
        </p:txBody>
      </p:sp>
      <p:sp>
        <p:nvSpPr>
          <p:cNvPr id="7" name="Shape 3"/>
          <p:cNvSpPr/>
          <p:nvPr/>
        </p:nvSpPr>
        <p:spPr>
          <a:xfrm>
            <a:off x="4810244" y="2729746"/>
            <a:ext cx="8667393" cy="1618655"/>
          </a:xfrm>
          <a:prstGeom prst="roundRect">
            <a:avLst>
              <a:gd name="adj" fmla="val 5707"/>
            </a:avLst>
          </a:prstGeom>
          <a:solidFill>
            <a:srgbClr val="542C49"/>
          </a:solidFill>
          <a:ln w="12740">
            <a:solidFill>
              <a:srgbClr val="643557"/>
            </a:solidFill>
            <a:prstDash val="solid"/>
          </a:ln>
        </p:spPr>
      </p:sp>
      <p:sp>
        <p:nvSpPr>
          <p:cNvPr id="8" name="Text 4"/>
          <p:cNvSpPr/>
          <p:nvPr/>
        </p:nvSpPr>
        <p:spPr>
          <a:xfrm>
            <a:off x="5028248" y="2947749"/>
            <a:ext cx="2052757" cy="320635"/>
          </a:xfrm>
          <a:prstGeom prst="rect">
            <a:avLst/>
          </a:prstGeom>
          <a:noFill/>
          <a:ln/>
        </p:spPr>
        <p:txBody>
          <a:bodyPr wrap="none" rtlCol="0" anchor="t"/>
          <a:lstStyle/>
          <a:p>
            <a:pPr indent="0" marL="0">
              <a:lnSpc>
                <a:spcPts val="2526"/>
              </a:lnSpc>
              <a:buNone/>
            </a:pPr>
            <a:r>
              <a:rPr lang="en-US" sz="2020" dirty="0">
                <a:solidFill>
                  <a:srgbClr val="DAD8E9"/>
                </a:solidFill>
                <a:latin typeface="Prompt" pitchFamily="34" charset="0"/>
                <a:ea typeface="Prompt" pitchFamily="34" charset="-122"/>
                <a:cs typeface="Prompt" pitchFamily="34" charset="-120"/>
              </a:rPr>
              <a:t>Common types</a:t>
            </a:r>
            <a:endParaRPr lang="en-US" sz="2020" dirty="0"/>
          </a:p>
        </p:txBody>
      </p:sp>
      <p:sp>
        <p:nvSpPr>
          <p:cNvPr id="9" name="Text 5"/>
          <p:cNvSpPr/>
          <p:nvPr/>
        </p:nvSpPr>
        <p:spPr>
          <a:xfrm>
            <a:off x="5028248" y="3473648"/>
            <a:ext cx="8231386" cy="656749"/>
          </a:xfrm>
          <a:prstGeom prst="rect">
            <a:avLst/>
          </a:prstGeom>
          <a:noFill/>
          <a:ln/>
        </p:spPr>
        <p:txBody>
          <a:bodyPr wrap="square" rtlCol="0" anchor="t"/>
          <a:lstStyle/>
          <a:p>
            <a:pPr indent="0" marL="0">
              <a:lnSpc>
                <a:spcPts val="2586"/>
              </a:lnSpc>
              <a:buNone/>
            </a:pPr>
            <a:r>
              <a:rPr lang="en-US" sz="1616" dirty="0">
                <a:solidFill>
                  <a:srgbClr val="DAD8E9"/>
                </a:solidFill>
                <a:latin typeface="Mukta" pitchFamily="34" charset="0"/>
                <a:ea typeface="Mukta" pitchFamily="34" charset="-122"/>
                <a:cs typeface="Mukta" pitchFamily="34" charset="-120"/>
              </a:rPr>
              <a:t>Process Control, File Management, Device Management, Communication and Memory Management</a:t>
            </a:r>
            <a:endParaRPr lang="en-US" sz="1616" dirty="0"/>
          </a:p>
        </p:txBody>
      </p:sp>
      <p:sp>
        <p:nvSpPr>
          <p:cNvPr id="10" name="Shape 6"/>
          <p:cNvSpPr/>
          <p:nvPr/>
        </p:nvSpPr>
        <p:spPr>
          <a:xfrm>
            <a:off x="4810244" y="4553664"/>
            <a:ext cx="8667393" cy="1290280"/>
          </a:xfrm>
          <a:prstGeom prst="roundRect">
            <a:avLst>
              <a:gd name="adj" fmla="val 7159"/>
            </a:avLst>
          </a:prstGeom>
          <a:solidFill>
            <a:srgbClr val="542C49"/>
          </a:solidFill>
          <a:ln w="12740">
            <a:solidFill>
              <a:srgbClr val="643557"/>
            </a:solidFill>
            <a:prstDash val="solid"/>
          </a:ln>
        </p:spPr>
      </p:sp>
      <p:sp>
        <p:nvSpPr>
          <p:cNvPr id="11" name="Text 7"/>
          <p:cNvSpPr/>
          <p:nvPr/>
        </p:nvSpPr>
        <p:spPr>
          <a:xfrm>
            <a:off x="5028248" y="4771668"/>
            <a:ext cx="2052757" cy="320635"/>
          </a:xfrm>
          <a:prstGeom prst="rect">
            <a:avLst/>
          </a:prstGeom>
          <a:noFill/>
          <a:ln/>
        </p:spPr>
        <p:txBody>
          <a:bodyPr wrap="none" rtlCol="0" anchor="t"/>
          <a:lstStyle/>
          <a:p>
            <a:pPr indent="0" marL="0">
              <a:lnSpc>
                <a:spcPts val="2526"/>
              </a:lnSpc>
              <a:buNone/>
            </a:pPr>
            <a:r>
              <a:rPr lang="en-US" sz="2020" dirty="0">
                <a:solidFill>
                  <a:srgbClr val="DAD8E9"/>
                </a:solidFill>
                <a:latin typeface="Prompt" pitchFamily="34" charset="0"/>
                <a:ea typeface="Prompt" pitchFamily="34" charset="-122"/>
                <a:cs typeface="Prompt" pitchFamily="34" charset="-120"/>
              </a:rPr>
              <a:t>System Calls</a:t>
            </a:r>
            <a:endParaRPr lang="en-US" sz="2020" dirty="0"/>
          </a:p>
        </p:txBody>
      </p:sp>
      <p:sp>
        <p:nvSpPr>
          <p:cNvPr id="12" name="Text 8"/>
          <p:cNvSpPr/>
          <p:nvPr/>
        </p:nvSpPr>
        <p:spPr>
          <a:xfrm>
            <a:off x="5028248" y="5297567"/>
            <a:ext cx="8231386" cy="328374"/>
          </a:xfrm>
          <a:prstGeom prst="rect">
            <a:avLst/>
          </a:prstGeom>
          <a:noFill/>
          <a:ln/>
        </p:spPr>
        <p:txBody>
          <a:bodyPr wrap="none" rtlCol="0" anchor="t"/>
          <a:lstStyle/>
          <a:p>
            <a:pPr indent="0" marL="0">
              <a:lnSpc>
                <a:spcPts val="2586"/>
              </a:lnSpc>
              <a:buNone/>
            </a:pPr>
            <a:r>
              <a:rPr lang="en-US" sz="1616" dirty="0">
                <a:solidFill>
                  <a:srgbClr val="DAD8E9"/>
                </a:solidFill>
                <a:latin typeface="Mukta" pitchFamily="34" charset="0"/>
                <a:ea typeface="Mukta" pitchFamily="34" charset="-122"/>
                <a:cs typeface="Mukta" pitchFamily="34" charset="-120"/>
              </a:rPr>
              <a:t>read(), write(), open(), close(), fork(), exec(), wait(), exit()</a:t>
            </a:r>
            <a:endParaRPr lang="en-US" sz="1616" dirty="0"/>
          </a:p>
        </p:txBody>
      </p:sp>
      <p:sp>
        <p:nvSpPr>
          <p:cNvPr id="13" name="Shape 9"/>
          <p:cNvSpPr/>
          <p:nvPr/>
        </p:nvSpPr>
        <p:spPr>
          <a:xfrm>
            <a:off x="4810244" y="6049208"/>
            <a:ext cx="8667393" cy="1618655"/>
          </a:xfrm>
          <a:prstGeom prst="roundRect">
            <a:avLst>
              <a:gd name="adj" fmla="val 5707"/>
            </a:avLst>
          </a:prstGeom>
          <a:solidFill>
            <a:srgbClr val="542C49"/>
          </a:solidFill>
          <a:ln w="12740">
            <a:solidFill>
              <a:srgbClr val="643557"/>
            </a:solidFill>
            <a:prstDash val="solid"/>
          </a:ln>
        </p:spPr>
      </p:sp>
      <p:sp>
        <p:nvSpPr>
          <p:cNvPr id="14" name="Text 10"/>
          <p:cNvSpPr/>
          <p:nvPr/>
        </p:nvSpPr>
        <p:spPr>
          <a:xfrm>
            <a:off x="5028248" y="6267212"/>
            <a:ext cx="2052757" cy="320635"/>
          </a:xfrm>
          <a:prstGeom prst="rect">
            <a:avLst/>
          </a:prstGeom>
          <a:noFill/>
          <a:ln/>
        </p:spPr>
        <p:txBody>
          <a:bodyPr wrap="none" rtlCol="0" anchor="t"/>
          <a:lstStyle/>
          <a:p>
            <a:pPr indent="0" marL="0">
              <a:lnSpc>
                <a:spcPts val="2526"/>
              </a:lnSpc>
              <a:buNone/>
            </a:pPr>
            <a:r>
              <a:rPr lang="en-US" sz="2020" dirty="0">
                <a:solidFill>
                  <a:srgbClr val="DAD8E9"/>
                </a:solidFill>
                <a:latin typeface="Prompt" pitchFamily="34" charset="0"/>
                <a:ea typeface="Prompt" pitchFamily="34" charset="-122"/>
                <a:cs typeface="Prompt" pitchFamily="34" charset="-120"/>
              </a:rPr>
              <a:t>Examples</a:t>
            </a:r>
            <a:endParaRPr lang="en-US" sz="2020" dirty="0"/>
          </a:p>
        </p:txBody>
      </p:sp>
      <p:sp>
        <p:nvSpPr>
          <p:cNvPr id="15" name="Text 11"/>
          <p:cNvSpPr/>
          <p:nvPr/>
        </p:nvSpPr>
        <p:spPr>
          <a:xfrm>
            <a:off x="5028248" y="6793111"/>
            <a:ext cx="8231386" cy="656749"/>
          </a:xfrm>
          <a:prstGeom prst="rect">
            <a:avLst/>
          </a:prstGeom>
          <a:noFill/>
          <a:ln/>
        </p:spPr>
        <p:txBody>
          <a:bodyPr wrap="square" rtlCol="0" anchor="t"/>
          <a:lstStyle/>
          <a:p>
            <a:pPr indent="0" marL="0">
              <a:lnSpc>
                <a:spcPts val="2586"/>
              </a:lnSpc>
              <a:buNone/>
            </a:pPr>
            <a:r>
              <a:rPr lang="en-US" sz="1616" dirty="0">
                <a:solidFill>
                  <a:srgbClr val="DAD8E9"/>
                </a:solidFill>
                <a:latin typeface="Mukta" pitchFamily="34" charset="0"/>
                <a:ea typeface="Mukta" pitchFamily="34" charset="-122"/>
                <a:cs typeface="Mukta" pitchFamily="34" charset="-120"/>
              </a:rPr>
              <a:t>Executed by libraries linked to running programs. They could be as low-level as the kernel or as high-level as reading a file.</a:t>
            </a:r>
            <a:endParaRPr lang="en-US" sz="1616" dirty="0"/>
          </a:p>
        </p:txBody>
      </p:sp>
      <p:pic>
        <p:nvPicPr>
          <p:cNvPr id="1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957"/>
          </a:xfrm>
          <a:prstGeom prst="rect">
            <a:avLst/>
          </a:prstGeom>
          <a:solidFill>
            <a:srgbClr val="0B0C23">
              <a:alpha val="75000"/>
            </a:srgbClr>
          </a:solidFill>
          <a:ln w="11549">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2314575"/>
          </a:xfrm>
          <a:prstGeom prst="rect">
            <a:avLst/>
          </a:prstGeom>
        </p:spPr>
      </p:pic>
      <p:sp>
        <p:nvSpPr>
          <p:cNvPr id="5" name="Text 1"/>
          <p:cNvSpPr/>
          <p:nvPr/>
        </p:nvSpPr>
        <p:spPr>
          <a:xfrm>
            <a:off x="3406140" y="2823686"/>
            <a:ext cx="6522720" cy="578644"/>
          </a:xfrm>
          <a:prstGeom prst="rect">
            <a:avLst/>
          </a:prstGeom>
          <a:noFill/>
          <a:ln/>
        </p:spPr>
        <p:txBody>
          <a:bodyPr wrap="none" rtlCol="0" anchor="t"/>
          <a:lstStyle/>
          <a:p>
            <a:pPr indent="0" marL="0">
              <a:lnSpc>
                <a:spcPts val="4556"/>
              </a:lnSpc>
              <a:buNone/>
            </a:pPr>
            <a:r>
              <a:rPr lang="en-US" sz="3645" dirty="0">
                <a:solidFill>
                  <a:srgbClr val="C6BFEE"/>
                </a:solidFill>
                <a:latin typeface="Prompt" pitchFamily="34" charset="0"/>
                <a:ea typeface="Prompt" pitchFamily="34" charset="-122"/>
                <a:cs typeface="Prompt" pitchFamily="34" charset="-120"/>
              </a:rPr>
              <a:t>Process Control System Calls</a:t>
            </a:r>
            <a:endParaRPr lang="en-US" sz="3645" dirty="0"/>
          </a:p>
        </p:txBody>
      </p:sp>
      <p:sp>
        <p:nvSpPr>
          <p:cNvPr id="6" name="Text 2"/>
          <p:cNvSpPr/>
          <p:nvPr/>
        </p:nvSpPr>
        <p:spPr>
          <a:xfrm>
            <a:off x="3406140" y="3679984"/>
            <a:ext cx="7818120" cy="592455"/>
          </a:xfrm>
          <a:prstGeom prst="rect">
            <a:avLst/>
          </a:prstGeom>
          <a:noFill/>
          <a:ln/>
        </p:spPr>
        <p:txBody>
          <a:bodyPr wrap="square" rtlCol="0" anchor="t"/>
          <a:lstStyle/>
          <a:p>
            <a:pPr indent="0" marL="0">
              <a:lnSpc>
                <a:spcPts val="2333"/>
              </a:lnSpc>
              <a:buNone/>
            </a:pPr>
            <a:r>
              <a:rPr lang="en-US" sz="1458" dirty="0">
                <a:solidFill>
                  <a:srgbClr val="DAD8E9"/>
                </a:solidFill>
                <a:latin typeface="Mukta" pitchFamily="34" charset="0"/>
                <a:ea typeface="Mukta" pitchFamily="34" charset="-122"/>
                <a:cs typeface="Mukta" pitchFamily="34" charset="-120"/>
              </a:rPr>
              <a:t>The system calls used to manage processes fall under process control system calls. They allow processes to create new processes, execute programs, and manage program memory and priorities.</a:t>
            </a:r>
            <a:endParaRPr lang="en-US" sz="1458" dirty="0"/>
          </a:p>
        </p:txBody>
      </p:sp>
      <p:sp>
        <p:nvSpPr>
          <p:cNvPr id="7" name="Shape 3"/>
          <p:cNvSpPr/>
          <p:nvPr/>
        </p:nvSpPr>
        <p:spPr>
          <a:xfrm>
            <a:off x="7296745" y="4480679"/>
            <a:ext cx="37028" cy="3240167"/>
          </a:xfrm>
          <a:prstGeom prst="rect">
            <a:avLst/>
          </a:prstGeom>
          <a:solidFill>
            <a:srgbClr val="643557"/>
          </a:solidFill>
          <a:ln/>
        </p:spPr>
      </p:sp>
      <p:sp>
        <p:nvSpPr>
          <p:cNvPr id="8" name="Shape 4"/>
          <p:cNvSpPr/>
          <p:nvPr/>
        </p:nvSpPr>
        <p:spPr>
          <a:xfrm>
            <a:off x="7523500" y="4815066"/>
            <a:ext cx="648057" cy="37028"/>
          </a:xfrm>
          <a:prstGeom prst="rect">
            <a:avLst/>
          </a:prstGeom>
          <a:solidFill>
            <a:srgbClr val="643557"/>
          </a:solidFill>
          <a:ln/>
        </p:spPr>
      </p:sp>
      <p:sp>
        <p:nvSpPr>
          <p:cNvPr id="9" name="Shape 5"/>
          <p:cNvSpPr/>
          <p:nvPr/>
        </p:nvSpPr>
        <p:spPr>
          <a:xfrm>
            <a:off x="7106900" y="4625340"/>
            <a:ext cx="416600" cy="416600"/>
          </a:xfrm>
          <a:prstGeom prst="roundRect">
            <a:avLst>
              <a:gd name="adj" fmla="val 20001"/>
            </a:avLst>
          </a:prstGeom>
          <a:solidFill>
            <a:srgbClr val="542C49"/>
          </a:solidFill>
          <a:ln w="11549">
            <a:solidFill>
              <a:srgbClr val="643557"/>
            </a:solidFill>
            <a:prstDash val="solid"/>
          </a:ln>
        </p:spPr>
      </p:sp>
      <p:sp>
        <p:nvSpPr>
          <p:cNvPr id="10" name="Text 6"/>
          <p:cNvSpPr/>
          <p:nvPr/>
        </p:nvSpPr>
        <p:spPr>
          <a:xfrm>
            <a:off x="7261800" y="4659987"/>
            <a:ext cx="106680" cy="347186"/>
          </a:xfrm>
          <a:prstGeom prst="rect">
            <a:avLst/>
          </a:prstGeom>
          <a:noFill/>
          <a:ln/>
        </p:spPr>
        <p:txBody>
          <a:bodyPr wrap="none" rtlCol="0" anchor="t"/>
          <a:lstStyle/>
          <a:p>
            <a:pPr algn="ctr" indent="0" marL="0">
              <a:lnSpc>
                <a:spcPts val="2734"/>
              </a:lnSpc>
              <a:buNone/>
            </a:pPr>
            <a:r>
              <a:rPr lang="en-US" sz="2187" dirty="0">
                <a:solidFill>
                  <a:srgbClr val="DAD8E9"/>
                </a:solidFill>
                <a:latin typeface="Prompt" pitchFamily="34" charset="0"/>
                <a:ea typeface="Prompt" pitchFamily="34" charset="-122"/>
                <a:cs typeface="Prompt" pitchFamily="34" charset="-120"/>
              </a:rPr>
              <a:t>1</a:t>
            </a:r>
            <a:endParaRPr lang="en-US" sz="2187" dirty="0"/>
          </a:p>
        </p:txBody>
      </p:sp>
      <p:sp>
        <p:nvSpPr>
          <p:cNvPr id="11" name="Text 7"/>
          <p:cNvSpPr/>
          <p:nvPr/>
        </p:nvSpPr>
        <p:spPr>
          <a:xfrm>
            <a:off x="8333542" y="4665821"/>
            <a:ext cx="1851660" cy="289322"/>
          </a:xfrm>
          <a:prstGeom prst="rect">
            <a:avLst/>
          </a:prstGeom>
          <a:noFill/>
          <a:ln/>
        </p:spPr>
        <p:txBody>
          <a:bodyPr wrap="none" rtlCol="0" anchor="t"/>
          <a:lstStyle/>
          <a:p>
            <a:pPr algn="l" indent="0" marL="0">
              <a:lnSpc>
                <a:spcPts val="2278"/>
              </a:lnSpc>
              <a:buNone/>
            </a:pPr>
            <a:r>
              <a:rPr lang="en-US" sz="1822" dirty="0">
                <a:solidFill>
                  <a:srgbClr val="DAD8E9"/>
                </a:solidFill>
                <a:latin typeface="Prompt" pitchFamily="34" charset="0"/>
                <a:ea typeface="Prompt" pitchFamily="34" charset="-122"/>
                <a:cs typeface="Prompt" pitchFamily="34" charset="-120"/>
              </a:rPr>
              <a:t>fork()</a:t>
            </a:r>
            <a:endParaRPr lang="en-US" sz="1822" dirty="0"/>
          </a:p>
        </p:txBody>
      </p:sp>
      <p:sp>
        <p:nvSpPr>
          <p:cNvPr id="12" name="Text 8"/>
          <p:cNvSpPr/>
          <p:nvPr/>
        </p:nvSpPr>
        <p:spPr>
          <a:xfrm>
            <a:off x="8333542" y="5140285"/>
            <a:ext cx="2890718" cy="592455"/>
          </a:xfrm>
          <a:prstGeom prst="rect">
            <a:avLst/>
          </a:prstGeom>
          <a:noFill/>
          <a:ln/>
        </p:spPr>
        <p:txBody>
          <a:bodyPr wrap="square" rtlCol="0" anchor="t"/>
          <a:lstStyle/>
          <a:p>
            <a:pPr algn="l" indent="0" marL="0">
              <a:lnSpc>
                <a:spcPts val="2333"/>
              </a:lnSpc>
              <a:buNone/>
            </a:pPr>
            <a:r>
              <a:rPr lang="en-US" sz="1458" dirty="0">
                <a:solidFill>
                  <a:srgbClr val="DAD8E9"/>
                </a:solidFill>
                <a:latin typeface="Mukta" pitchFamily="34" charset="0"/>
                <a:ea typeface="Mukta" pitchFamily="34" charset="-122"/>
                <a:cs typeface="Mukta" pitchFamily="34" charset="-120"/>
              </a:rPr>
              <a:t>Create a new child process as a copy of the calling process.</a:t>
            </a:r>
            <a:endParaRPr lang="en-US" sz="1458" dirty="0"/>
          </a:p>
        </p:txBody>
      </p:sp>
      <p:sp>
        <p:nvSpPr>
          <p:cNvPr id="13" name="Shape 9"/>
          <p:cNvSpPr/>
          <p:nvPr/>
        </p:nvSpPr>
        <p:spPr>
          <a:xfrm>
            <a:off x="6458843" y="5740777"/>
            <a:ext cx="648057" cy="37028"/>
          </a:xfrm>
          <a:prstGeom prst="rect">
            <a:avLst/>
          </a:prstGeom>
          <a:solidFill>
            <a:srgbClr val="643557"/>
          </a:solidFill>
          <a:ln/>
        </p:spPr>
      </p:sp>
      <p:sp>
        <p:nvSpPr>
          <p:cNvPr id="14" name="Shape 10"/>
          <p:cNvSpPr/>
          <p:nvPr/>
        </p:nvSpPr>
        <p:spPr>
          <a:xfrm>
            <a:off x="7106900" y="5551051"/>
            <a:ext cx="416600" cy="416600"/>
          </a:xfrm>
          <a:prstGeom prst="roundRect">
            <a:avLst>
              <a:gd name="adj" fmla="val 20001"/>
            </a:avLst>
          </a:prstGeom>
          <a:solidFill>
            <a:srgbClr val="542C49"/>
          </a:solidFill>
          <a:ln w="11549">
            <a:solidFill>
              <a:srgbClr val="643557"/>
            </a:solidFill>
            <a:prstDash val="solid"/>
          </a:ln>
        </p:spPr>
      </p:sp>
      <p:sp>
        <p:nvSpPr>
          <p:cNvPr id="15" name="Text 11"/>
          <p:cNvSpPr/>
          <p:nvPr/>
        </p:nvSpPr>
        <p:spPr>
          <a:xfrm>
            <a:off x="7235130" y="5585698"/>
            <a:ext cx="160020" cy="347186"/>
          </a:xfrm>
          <a:prstGeom prst="rect">
            <a:avLst/>
          </a:prstGeom>
          <a:noFill/>
          <a:ln/>
        </p:spPr>
        <p:txBody>
          <a:bodyPr wrap="none" rtlCol="0" anchor="t"/>
          <a:lstStyle/>
          <a:p>
            <a:pPr algn="ctr" indent="0" marL="0">
              <a:lnSpc>
                <a:spcPts val="2734"/>
              </a:lnSpc>
              <a:buNone/>
            </a:pPr>
            <a:r>
              <a:rPr lang="en-US" sz="2187" dirty="0">
                <a:solidFill>
                  <a:srgbClr val="DAD8E9"/>
                </a:solidFill>
                <a:latin typeface="Prompt" pitchFamily="34" charset="0"/>
                <a:ea typeface="Prompt" pitchFamily="34" charset="-122"/>
                <a:cs typeface="Prompt" pitchFamily="34" charset="-120"/>
              </a:rPr>
              <a:t>2</a:t>
            </a:r>
            <a:endParaRPr lang="en-US" sz="2187" dirty="0"/>
          </a:p>
        </p:txBody>
      </p:sp>
      <p:sp>
        <p:nvSpPr>
          <p:cNvPr id="16" name="Text 12"/>
          <p:cNvSpPr/>
          <p:nvPr/>
        </p:nvSpPr>
        <p:spPr>
          <a:xfrm>
            <a:off x="4445198" y="5591532"/>
            <a:ext cx="1851660" cy="289322"/>
          </a:xfrm>
          <a:prstGeom prst="rect">
            <a:avLst/>
          </a:prstGeom>
          <a:noFill/>
          <a:ln/>
        </p:spPr>
        <p:txBody>
          <a:bodyPr wrap="none" rtlCol="0" anchor="t"/>
          <a:lstStyle/>
          <a:p>
            <a:pPr algn="r" indent="0" marL="0">
              <a:lnSpc>
                <a:spcPts val="2278"/>
              </a:lnSpc>
              <a:buNone/>
            </a:pPr>
            <a:r>
              <a:rPr lang="en-US" sz="1822" dirty="0">
                <a:solidFill>
                  <a:srgbClr val="DAD8E9"/>
                </a:solidFill>
                <a:latin typeface="Prompt" pitchFamily="34" charset="0"/>
                <a:ea typeface="Prompt" pitchFamily="34" charset="-122"/>
                <a:cs typeface="Prompt" pitchFamily="34" charset="-120"/>
              </a:rPr>
              <a:t>wait()</a:t>
            </a:r>
            <a:endParaRPr lang="en-US" sz="1822" dirty="0"/>
          </a:p>
        </p:txBody>
      </p:sp>
      <p:sp>
        <p:nvSpPr>
          <p:cNvPr id="17" name="Text 13"/>
          <p:cNvSpPr/>
          <p:nvPr/>
        </p:nvSpPr>
        <p:spPr>
          <a:xfrm>
            <a:off x="3406140" y="6065996"/>
            <a:ext cx="2890718" cy="592455"/>
          </a:xfrm>
          <a:prstGeom prst="rect">
            <a:avLst/>
          </a:prstGeom>
          <a:noFill/>
          <a:ln/>
        </p:spPr>
        <p:txBody>
          <a:bodyPr wrap="square" rtlCol="0" anchor="t"/>
          <a:lstStyle/>
          <a:p>
            <a:pPr algn="r" indent="0" marL="0">
              <a:lnSpc>
                <a:spcPts val="2333"/>
              </a:lnSpc>
              <a:buNone/>
            </a:pPr>
            <a:r>
              <a:rPr lang="en-US" sz="1458" dirty="0">
                <a:solidFill>
                  <a:srgbClr val="DAD8E9"/>
                </a:solidFill>
                <a:latin typeface="Mukta" pitchFamily="34" charset="0"/>
                <a:ea typeface="Mukta" pitchFamily="34" charset="-122"/>
                <a:cs typeface="Mukta" pitchFamily="34" charset="-120"/>
              </a:rPr>
              <a:t>Wait for the child process to terminate.</a:t>
            </a:r>
            <a:endParaRPr lang="en-US" sz="1458" dirty="0"/>
          </a:p>
        </p:txBody>
      </p:sp>
      <p:sp>
        <p:nvSpPr>
          <p:cNvPr id="18" name="Shape 14"/>
          <p:cNvSpPr/>
          <p:nvPr/>
        </p:nvSpPr>
        <p:spPr>
          <a:xfrm>
            <a:off x="7523500" y="6573976"/>
            <a:ext cx="648057" cy="37028"/>
          </a:xfrm>
          <a:prstGeom prst="rect">
            <a:avLst/>
          </a:prstGeom>
          <a:solidFill>
            <a:srgbClr val="643557"/>
          </a:solidFill>
          <a:ln/>
        </p:spPr>
      </p:sp>
      <p:sp>
        <p:nvSpPr>
          <p:cNvPr id="19" name="Shape 15"/>
          <p:cNvSpPr/>
          <p:nvPr/>
        </p:nvSpPr>
        <p:spPr>
          <a:xfrm>
            <a:off x="7106900" y="6384250"/>
            <a:ext cx="416600" cy="416600"/>
          </a:xfrm>
          <a:prstGeom prst="roundRect">
            <a:avLst>
              <a:gd name="adj" fmla="val 20001"/>
            </a:avLst>
          </a:prstGeom>
          <a:solidFill>
            <a:srgbClr val="542C49"/>
          </a:solidFill>
          <a:ln w="11549">
            <a:solidFill>
              <a:srgbClr val="643557"/>
            </a:solidFill>
            <a:prstDash val="solid"/>
          </a:ln>
        </p:spPr>
      </p:sp>
      <p:sp>
        <p:nvSpPr>
          <p:cNvPr id="20" name="Text 16"/>
          <p:cNvSpPr/>
          <p:nvPr/>
        </p:nvSpPr>
        <p:spPr>
          <a:xfrm>
            <a:off x="7235130" y="6418898"/>
            <a:ext cx="160020" cy="347186"/>
          </a:xfrm>
          <a:prstGeom prst="rect">
            <a:avLst/>
          </a:prstGeom>
          <a:noFill/>
          <a:ln/>
        </p:spPr>
        <p:txBody>
          <a:bodyPr wrap="none" rtlCol="0" anchor="t"/>
          <a:lstStyle/>
          <a:p>
            <a:pPr algn="ctr" indent="0" marL="0">
              <a:lnSpc>
                <a:spcPts val="2734"/>
              </a:lnSpc>
              <a:buNone/>
            </a:pPr>
            <a:r>
              <a:rPr lang="en-US" sz="2187" dirty="0">
                <a:solidFill>
                  <a:srgbClr val="DAD8E9"/>
                </a:solidFill>
                <a:latin typeface="Prompt" pitchFamily="34" charset="0"/>
                <a:ea typeface="Prompt" pitchFamily="34" charset="-122"/>
                <a:cs typeface="Prompt" pitchFamily="34" charset="-120"/>
              </a:rPr>
              <a:t>3</a:t>
            </a:r>
            <a:endParaRPr lang="en-US" sz="2187" dirty="0"/>
          </a:p>
        </p:txBody>
      </p:sp>
      <p:sp>
        <p:nvSpPr>
          <p:cNvPr id="21" name="Text 17"/>
          <p:cNvSpPr/>
          <p:nvPr/>
        </p:nvSpPr>
        <p:spPr>
          <a:xfrm>
            <a:off x="8333542" y="6424732"/>
            <a:ext cx="1851660" cy="289322"/>
          </a:xfrm>
          <a:prstGeom prst="rect">
            <a:avLst/>
          </a:prstGeom>
          <a:noFill/>
          <a:ln/>
        </p:spPr>
        <p:txBody>
          <a:bodyPr wrap="none" rtlCol="0" anchor="t"/>
          <a:lstStyle/>
          <a:p>
            <a:pPr algn="l" indent="0" marL="0">
              <a:lnSpc>
                <a:spcPts val="2278"/>
              </a:lnSpc>
              <a:buNone/>
            </a:pPr>
            <a:r>
              <a:rPr lang="en-US" sz="1822" dirty="0">
                <a:solidFill>
                  <a:srgbClr val="DAD8E9"/>
                </a:solidFill>
                <a:latin typeface="Prompt" pitchFamily="34" charset="0"/>
                <a:ea typeface="Prompt" pitchFamily="34" charset="-122"/>
                <a:cs typeface="Prompt" pitchFamily="34" charset="-120"/>
              </a:rPr>
              <a:t>exec()</a:t>
            </a:r>
            <a:endParaRPr lang="en-US" sz="1822" dirty="0"/>
          </a:p>
        </p:txBody>
      </p:sp>
      <p:sp>
        <p:nvSpPr>
          <p:cNvPr id="22" name="Text 18"/>
          <p:cNvSpPr/>
          <p:nvPr/>
        </p:nvSpPr>
        <p:spPr>
          <a:xfrm>
            <a:off x="8333542" y="6899196"/>
            <a:ext cx="2890718" cy="592455"/>
          </a:xfrm>
          <a:prstGeom prst="rect">
            <a:avLst/>
          </a:prstGeom>
          <a:noFill/>
          <a:ln/>
        </p:spPr>
        <p:txBody>
          <a:bodyPr wrap="square" rtlCol="0" anchor="t"/>
          <a:lstStyle/>
          <a:p>
            <a:pPr algn="l" indent="0" marL="0">
              <a:lnSpc>
                <a:spcPts val="2333"/>
              </a:lnSpc>
              <a:buNone/>
            </a:pPr>
            <a:r>
              <a:rPr lang="en-US" sz="1458" dirty="0">
                <a:solidFill>
                  <a:srgbClr val="DAD8E9"/>
                </a:solidFill>
                <a:latin typeface="Mukta" pitchFamily="34" charset="0"/>
                <a:ea typeface="Mukta" pitchFamily="34" charset="-122"/>
                <a:cs typeface="Mukta" pitchFamily="34" charset="-120"/>
              </a:rPr>
              <a:t>Replace the current process image with a new process image.</a:t>
            </a:r>
            <a:endParaRPr lang="en-US" sz="1458"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1566148"/>
            <a:ext cx="8153400"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File Management System Calls</a:t>
            </a:r>
            <a:endParaRPr lang="en-US" sz="4374" dirty="0"/>
          </a:p>
        </p:txBody>
      </p:sp>
      <p:sp>
        <p:nvSpPr>
          <p:cNvPr id="5" name="Text 2"/>
          <p:cNvSpPr/>
          <p:nvPr/>
        </p:nvSpPr>
        <p:spPr>
          <a:xfrm>
            <a:off x="2624376" y="2704862"/>
            <a:ext cx="9381649"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File management system calls manage files and directories, controlling access, creating, deleting, opening, closing, reading and writing files.</a:t>
            </a:r>
            <a:endParaRPr lang="en-US" sz="1750" dirty="0"/>
          </a:p>
        </p:txBody>
      </p:sp>
      <p:pic>
        <p:nvPicPr>
          <p:cNvPr id="6" name="Image 1" descr="preencoded.png">    </p:cNvPr>
          <p:cNvPicPr>
            <a:picLocks noChangeAspect="1"/>
          </p:cNvPicPr>
          <p:nvPr/>
        </p:nvPicPr>
        <p:blipFill>
          <a:blip r:embed="rId2"/>
          <a:stretch>
            <a:fillRect/>
          </a:stretch>
        </p:blipFill>
        <p:spPr>
          <a:xfrm>
            <a:off x="2624376" y="3665577"/>
            <a:ext cx="2905006" cy="1795343"/>
          </a:xfrm>
          <a:prstGeom prst="rect">
            <a:avLst/>
          </a:prstGeom>
        </p:spPr>
      </p:pic>
      <p:sp>
        <p:nvSpPr>
          <p:cNvPr id="7" name="Text 3"/>
          <p:cNvSpPr/>
          <p:nvPr/>
        </p:nvSpPr>
        <p:spPr>
          <a:xfrm>
            <a:off x="2624376" y="5738574"/>
            <a:ext cx="2221944" cy="347186"/>
          </a:xfrm>
          <a:prstGeom prst="rect">
            <a:avLst/>
          </a:prstGeom>
          <a:noFill/>
          <a:ln/>
        </p:spPr>
        <p:txBody>
          <a:bodyPr wrap="none" rtlCol="0" anchor="t"/>
          <a:lstStyle/>
          <a:p>
            <a:pPr algn="l" indent="0" marL="0">
              <a:lnSpc>
                <a:spcPts val="2734"/>
              </a:lnSpc>
              <a:buNone/>
            </a:pPr>
            <a:r>
              <a:rPr lang="en-US" sz="2187" dirty="0">
                <a:solidFill>
                  <a:srgbClr val="C6BFEE"/>
                </a:solidFill>
                <a:latin typeface="Prompt" pitchFamily="34" charset="0"/>
                <a:ea typeface="Prompt" pitchFamily="34" charset="-122"/>
                <a:cs typeface="Prompt" pitchFamily="34" charset="-120"/>
              </a:rPr>
              <a:t>open()</a:t>
            </a:r>
            <a:endParaRPr lang="en-US" sz="2187" dirty="0"/>
          </a:p>
        </p:txBody>
      </p:sp>
      <p:sp>
        <p:nvSpPr>
          <p:cNvPr id="8" name="Text 4"/>
          <p:cNvSpPr/>
          <p:nvPr/>
        </p:nvSpPr>
        <p:spPr>
          <a:xfrm>
            <a:off x="2624376" y="6307931"/>
            <a:ext cx="2905006" cy="355402"/>
          </a:xfrm>
          <a:prstGeom prst="rect">
            <a:avLst/>
          </a:prstGeom>
          <a:noFill/>
          <a:ln/>
        </p:spPr>
        <p:txBody>
          <a:bodyPr wrap="non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Open a file</a:t>
            </a:r>
            <a:endParaRPr lang="en-US" sz="1750" dirty="0"/>
          </a:p>
        </p:txBody>
      </p:sp>
      <p:pic>
        <p:nvPicPr>
          <p:cNvPr id="9" name="Image 2" descr="preencoded.png">    </p:cNvPr>
          <p:cNvPicPr>
            <a:picLocks noChangeAspect="1"/>
          </p:cNvPicPr>
          <p:nvPr/>
        </p:nvPicPr>
        <p:blipFill>
          <a:blip r:embed="rId3"/>
          <a:stretch>
            <a:fillRect/>
          </a:stretch>
        </p:blipFill>
        <p:spPr>
          <a:xfrm>
            <a:off x="5862638" y="3665577"/>
            <a:ext cx="2905006" cy="1795343"/>
          </a:xfrm>
          <a:prstGeom prst="rect">
            <a:avLst/>
          </a:prstGeom>
        </p:spPr>
      </p:pic>
      <p:sp>
        <p:nvSpPr>
          <p:cNvPr id="10" name="Text 5"/>
          <p:cNvSpPr/>
          <p:nvPr/>
        </p:nvSpPr>
        <p:spPr>
          <a:xfrm>
            <a:off x="5862638" y="5738574"/>
            <a:ext cx="2221944" cy="347186"/>
          </a:xfrm>
          <a:prstGeom prst="rect">
            <a:avLst/>
          </a:prstGeom>
          <a:noFill/>
          <a:ln/>
        </p:spPr>
        <p:txBody>
          <a:bodyPr wrap="none" rtlCol="0" anchor="t"/>
          <a:lstStyle/>
          <a:p>
            <a:pPr algn="l" indent="0" marL="0">
              <a:lnSpc>
                <a:spcPts val="2734"/>
              </a:lnSpc>
              <a:buNone/>
            </a:pPr>
            <a:r>
              <a:rPr lang="en-US" sz="2187" dirty="0">
                <a:solidFill>
                  <a:srgbClr val="C6BFEE"/>
                </a:solidFill>
                <a:latin typeface="Prompt" pitchFamily="34" charset="0"/>
                <a:ea typeface="Prompt" pitchFamily="34" charset="-122"/>
                <a:cs typeface="Prompt" pitchFamily="34" charset="-120"/>
              </a:rPr>
              <a:t>write()</a:t>
            </a:r>
            <a:endParaRPr lang="en-US" sz="2187" dirty="0"/>
          </a:p>
        </p:txBody>
      </p:sp>
      <p:sp>
        <p:nvSpPr>
          <p:cNvPr id="11" name="Text 6"/>
          <p:cNvSpPr/>
          <p:nvPr/>
        </p:nvSpPr>
        <p:spPr>
          <a:xfrm>
            <a:off x="5862638" y="6307931"/>
            <a:ext cx="2905006" cy="355402"/>
          </a:xfrm>
          <a:prstGeom prst="rect">
            <a:avLst/>
          </a:prstGeom>
          <a:noFill/>
          <a:ln/>
        </p:spPr>
        <p:txBody>
          <a:bodyPr wrap="non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Write to a file</a:t>
            </a:r>
            <a:endParaRPr lang="en-US" sz="1750" dirty="0"/>
          </a:p>
        </p:txBody>
      </p:sp>
      <p:pic>
        <p:nvPicPr>
          <p:cNvPr id="12" name="Image 3" descr="preencoded.png">    </p:cNvPr>
          <p:cNvPicPr>
            <a:picLocks noChangeAspect="1"/>
          </p:cNvPicPr>
          <p:nvPr/>
        </p:nvPicPr>
        <p:blipFill>
          <a:blip r:embed="rId4"/>
          <a:stretch>
            <a:fillRect/>
          </a:stretch>
        </p:blipFill>
        <p:spPr>
          <a:xfrm>
            <a:off x="9100899" y="3665577"/>
            <a:ext cx="2905125" cy="1795463"/>
          </a:xfrm>
          <a:prstGeom prst="rect">
            <a:avLst/>
          </a:prstGeom>
        </p:spPr>
      </p:pic>
      <p:sp>
        <p:nvSpPr>
          <p:cNvPr id="13" name="Text 7"/>
          <p:cNvSpPr/>
          <p:nvPr/>
        </p:nvSpPr>
        <p:spPr>
          <a:xfrm>
            <a:off x="9100899" y="5738693"/>
            <a:ext cx="2221944" cy="347186"/>
          </a:xfrm>
          <a:prstGeom prst="rect">
            <a:avLst/>
          </a:prstGeom>
          <a:noFill/>
          <a:ln/>
        </p:spPr>
        <p:txBody>
          <a:bodyPr wrap="none" rtlCol="0" anchor="t"/>
          <a:lstStyle/>
          <a:p>
            <a:pPr algn="l" indent="0" marL="0">
              <a:lnSpc>
                <a:spcPts val="2734"/>
              </a:lnSpc>
              <a:buNone/>
            </a:pPr>
            <a:r>
              <a:rPr lang="en-US" sz="2187" dirty="0">
                <a:solidFill>
                  <a:srgbClr val="C6BFEE"/>
                </a:solidFill>
                <a:latin typeface="Prompt" pitchFamily="34" charset="0"/>
                <a:ea typeface="Prompt" pitchFamily="34" charset="-122"/>
                <a:cs typeface="Prompt" pitchFamily="34" charset="-120"/>
              </a:rPr>
              <a:t>close()</a:t>
            </a:r>
            <a:endParaRPr lang="en-US" sz="2187" dirty="0"/>
          </a:p>
        </p:txBody>
      </p:sp>
      <p:sp>
        <p:nvSpPr>
          <p:cNvPr id="14" name="Text 8"/>
          <p:cNvSpPr/>
          <p:nvPr/>
        </p:nvSpPr>
        <p:spPr>
          <a:xfrm>
            <a:off x="9100899" y="6308050"/>
            <a:ext cx="2905125" cy="355402"/>
          </a:xfrm>
          <a:prstGeom prst="rect">
            <a:avLst/>
          </a:prstGeom>
          <a:noFill/>
          <a:ln/>
        </p:spPr>
        <p:txBody>
          <a:bodyPr wrap="non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Close a file</a:t>
            </a:r>
            <a:endParaRPr lang="en-US" sz="1750"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3053"/>
          </a:xfrm>
          <a:prstGeom prst="rect">
            <a:avLst/>
          </a:prstGeom>
          <a:solidFill>
            <a:srgbClr val="0B0C23">
              <a:alpha val="75000"/>
            </a:srgbClr>
          </a:solidFill>
          <a:ln w="1262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10972800" y="0"/>
            <a:ext cx="3657600" cy="8233053"/>
          </a:xfrm>
          <a:prstGeom prst="rect">
            <a:avLst/>
          </a:prstGeom>
        </p:spPr>
      </p:pic>
      <p:sp>
        <p:nvSpPr>
          <p:cNvPr id="5" name="Text 1"/>
          <p:cNvSpPr/>
          <p:nvPr/>
        </p:nvSpPr>
        <p:spPr>
          <a:xfrm>
            <a:off x="1189434" y="559713"/>
            <a:ext cx="8359140" cy="636032"/>
          </a:xfrm>
          <a:prstGeom prst="rect">
            <a:avLst/>
          </a:prstGeom>
          <a:noFill/>
          <a:ln/>
        </p:spPr>
        <p:txBody>
          <a:bodyPr wrap="none" rtlCol="0" anchor="t"/>
          <a:lstStyle/>
          <a:p>
            <a:pPr indent="0" marL="0">
              <a:lnSpc>
                <a:spcPts val="5008"/>
              </a:lnSpc>
              <a:buNone/>
            </a:pPr>
            <a:r>
              <a:rPr lang="en-US" sz="4007" dirty="0">
                <a:solidFill>
                  <a:srgbClr val="C6BFEE"/>
                </a:solidFill>
                <a:latin typeface="Prompt" pitchFamily="34" charset="0"/>
                <a:ea typeface="Prompt" pitchFamily="34" charset="-122"/>
                <a:cs typeface="Prompt" pitchFamily="34" charset="-120"/>
              </a:rPr>
              <a:t>Device Management System Calls</a:t>
            </a:r>
            <a:endParaRPr lang="en-US" sz="4007" dirty="0"/>
          </a:p>
        </p:txBody>
      </p:sp>
      <p:sp>
        <p:nvSpPr>
          <p:cNvPr id="6" name="Text 2"/>
          <p:cNvSpPr/>
          <p:nvPr/>
        </p:nvSpPr>
        <p:spPr>
          <a:xfrm>
            <a:off x="1189434" y="1501021"/>
            <a:ext cx="8593931" cy="651510"/>
          </a:xfrm>
          <a:prstGeom prst="rect">
            <a:avLst/>
          </a:prstGeom>
          <a:noFill/>
          <a:ln/>
        </p:spPr>
        <p:txBody>
          <a:bodyPr wrap="square" rtlCol="0" anchor="t"/>
          <a:lstStyle/>
          <a:p>
            <a:pPr indent="0" marL="0">
              <a:lnSpc>
                <a:spcPts val="2564"/>
              </a:lnSpc>
              <a:buNone/>
            </a:pPr>
            <a:r>
              <a:rPr lang="en-US" sz="1603" dirty="0">
                <a:solidFill>
                  <a:srgbClr val="DAD8E9"/>
                </a:solidFill>
                <a:latin typeface="Mukta" pitchFamily="34" charset="0"/>
                <a:ea typeface="Mukta" pitchFamily="34" charset="-122"/>
                <a:cs typeface="Mukta" pitchFamily="34" charset="-120"/>
              </a:rPr>
              <a:t>The device management system calls are used to interface with external and internal peripherals and hardware devices, including the hard disk, network adapters, printers, and other components.</a:t>
            </a:r>
            <a:endParaRPr lang="en-US" sz="1603" dirty="0"/>
          </a:p>
        </p:txBody>
      </p:sp>
      <p:sp>
        <p:nvSpPr>
          <p:cNvPr id="7" name="Shape 3"/>
          <p:cNvSpPr/>
          <p:nvPr/>
        </p:nvSpPr>
        <p:spPr>
          <a:xfrm>
            <a:off x="1474470" y="2381488"/>
            <a:ext cx="40600" cy="5291852"/>
          </a:xfrm>
          <a:prstGeom prst="rect">
            <a:avLst/>
          </a:prstGeom>
          <a:solidFill>
            <a:srgbClr val="643557"/>
          </a:solidFill>
          <a:ln/>
        </p:spPr>
      </p:sp>
      <p:sp>
        <p:nvSpPr>
          <p:cNvPr id="8" name="Shape 4"/>
          <p:cNvSpPr/>
          <p:nvPr/>
        </p:nvSpPr>
        <p:spPr>
          <a:xfrm>
            <a:off x="1723668" y="2749094"/>
            <a:ext cx="712351" cy="40600"/>
          </a:xfrm>
          <a:prstGeom prst="rect">
            <a:avLst/>
          </a:prstGeom>
          <a:solidFill>
            <a:srgbClr val="643557"/>
          </a:solidFill>
          <a:ln/>
        </p:spPr>
      </p:sp>
      <p:sp>
        <p:nvSpPr>
          <p:cNvPr id="9" name="Shape 5"/>
          <p:cNvSpPr/>
          <p:nvPr/>
        </p:nvSpPr>
        <p:spPr>
          <a:xfrm>
            <a:off x="1265753" y="2540556"/>
            <a:ext cx="457914" cy="457914"/>
          </a:xfrm>
          <a:prstGeom prst="roundRect">
            <a:avLst>
              <a:gd name="adj" fmla="val 20002"/>
            </a:avLst>
          </a:prstGeom>
          <a:solidFill>
            <a:srgbClr val="542C49"/>
          </a:solidFill>
          <a:ln w="12621">
            <a:solidFill>
              <a:srgbClr val="643557"/>
            </a:solidFill>
            <a:prstDash val="solid"/>
          </a:ln>
        </p:spPr>
      </p:sp>
      <p:sp>
        <p:nvSpPr>
          <p:cNvPr id="10" name="Text 6"/>
          <p:cNvSpPr/>
          <p:nvPr/>
        </p:nvSpPr>
        <p:spPr>
          <a:xfrm>
            <a:off x="1437561" y="2578656"/>
            <a:ext cx="114300" cy="381595"/>
          </a:xfrm>
          <a:prstGeom prst="rect">
            <a:avLst/>
          </a:prstGeom>
          <a:noFill/>
          <a:ln/>
        </p:spPr>
        <p:txBody>
          <a:bodyPr wrap="none" rtlCol="0" anchor="t"/>
          <a:lstStyle/>
          <a:p>
            <a:pPr algn="ctr" indent="0" marL="0">
              <a:lnSpc>
                <a:spcPts val="3005"/>
              </a:lnSpc>
              <a:buNone/>
            </a:pPr>
            <a:r>
              <a:rPr lang="en-US" sz="2404" dirty="0">
                <a:solidFill>
                  <a:srgbClr val="DAD8E9"/>
                </a:solidFill>
                <a:latin typeface="Prompt" pitchFamily="34" charset="0"/>
                <a:ea typeface="Prompt" pitchFamily="34" charset="-122"/>
                <a:cs typeface="Prompt" pitchFamily="34" charset="-120"/>
              </a:rPr>
              <a:t>1</a:t>
            </a:r>
            <a:endParaRPr lang="en-US" sz="2404" dirty="0"/>
          </a:p>
        </p:txBody>
      </p:sp>
      <p:sp>
        <p:nvSpPr>
          <p:cNvPr id="11" name="Text 7"/>
          <p:cNvSpPr/>
          <p:nvPr/>
        </p:nvSpPr>
        <p:spPr>
          <a:xfrm>
            <a:off x="2614136" y="2584966"/>
            <a:ext cx="2035373" cy="318016"/>
          </a:xfrm>
          <a:prstGeom prst="rect">
            <a:avLst/>
          </a:prstGeom>
          <a:noFill/>
          <a:ln/>
        </p:spPr>
        <p:txBody>
          <a:bodyPr wrap="none" rtlCol="0" anchor="t"/>
          <a:lstStyle/>
          <a:p>
            <a:pPr algn="l" indent="0" marL="0">
              <a:lnSpc>
                <a:spcPts val="2504"/>
              </a:lnSpc>
              <a:buNone/>
            </a:pPr>
            <a:r>
              <a:rPr lang="en-US" sz="2003" dirty="0">
                <a:solidFill>
                  <a:srgbClr val="DAD8E9"/>
                </a:solidFill>
                <a:latin typeface="Prompt" pitchFamily="34" charset="0"/>
                <a:ea typeface="Prompt" pitchFamily="34" charset="-122"/>
                <a:cs typeface="Prompt" pitchFamily="34" charset="-120"/>
              </a:rPr>
              <a:t>ioctl()</a:t>
            </a:r>
            <a:endParaRPr lang="en-US" sz="2003" dirty="0"/>
          </a:p>
        </p:txBody>
      </p:sp>
      <p:sp>
        <p:nvSpPr>
          <p:cNvPr id="12" name="Text 8"/>
          <p:cNvSpPr/>
          <p:nvPr/>
        </p:nvSpPr>
        <p:spPr>
          <a:xfrm>
            <a:off x="2614136" y="3106460"/>
            <a:ext cx="7169229" cy="325755"/>
          </a:xfrm>
          <a:prstGeom prst="rect">
            <a:avLst/>
          </a:prstGeom>
          <a:noFill/>
          <a:ln/>
        </p:spPr>
        <p:txBody>
          <a:bodyPr wrap="none" rtlCol="0" anchor="t"/>
          <a:lstStyle/>
          <a:p>
            <a:pPr algn="l" indent="0" marL="0">
              <a:lnSpc>
                <a:spcPts val="2564"/>
              </a:lnSpc>
              <a:buNone/>
            </a:pPr>
            <a:r>
              <a:rPr lang="en-US" sz="1603" dirty="0">
                <a:solidFill>
                  <a:srgbClr val="DAD8E9"/>
                </a:solidFill>
                <a:latin typeface="Mukta" pitchFamily="34" charset="0"/>
                <a:ea typeface="Mukta" pitchFamily="34" charset="-122"/>
                <a:cs typeface="Mukta" pitchFamily="34" charset="-120"/>
              </a:rPr>
              <a:t>Change device settings and send control messages.</a:t>
            </a:r>
            <a:endParaRPr lang="en-US" sz="1603" dirty="0"/>
          </a:p>
        </p:txBody>
      </p:sp>
      <p:sp>
        <p:nvSpPr>
          <p:cNvPr id="13" name="Shape 9"/>
          <p:cNvSpPr/>
          <p:nvPr/>
        </p:nvSpPr>
        <p:spPr>
          <a:xfrm>
            <a:off x="1723668" y="4580870"/>
            <a:ext cx="712351" cy="40600"/>
          </a:xfrm>
          <a:prstGeom prst="rect">
            <a:avLst/>
          </a:prstGeom>
          <a:solidFill>
            <a:srgbClr val="643557"/>
          </a:solidFill>
          <a:ln/>
        </p:spPr>
      </p:sp>
      <p:sp>
        <p:nvSpPr>
          <p:cNvPr id="14" name="Shape 10"/>
          <p:cNvSpPr/>
          <p:nvPr/>
        </p:nvSpPr>
        <p:spPr>
          <a:xfrm>
            <a:off x="1265753" y="4372332"/>
            <a:ext cx="457914" cy="457914"/>
          </a:xfrm>
          <a:prstGeom prst="roundRect">
            <a:avLst>
              <a:gd name="adj" fmla="val 20002"/>
            </a:avLst>
          </a:prstGeom>
          <a:solidFill>
            <a:srgbClr val="542C49"/>
          </a:solidFill>
          <a:ln w="12621">
            <a:solidFill>
              <a:srgbClr val="643557"/>
            </a:solidFill>
            <a:prstDash val="solid"/>
          </a:ln>
        </p:spPr>
      </p:sp>
      <p:sp>
        <p:nvSpPr>
          <p:cNvPr id="15" name="Text 11"/>
          <p:cNvSpPr/>
          <p:nvPr/>
        </p:nvSpPr>
        <p:spPr>
          <a:xfrm>
            <a:off x="1407081" y="4410432"/>
            <a:ext cx="175260" cy="381595"/>
          </a:xfrm>
          <a:prstGeom prst="rect">
            <a:avLst/>
          </a:prstGeom>
          <a:noFill/>
          <a:ln/>
        </p:spPr>
        <p:txBody>
          <a:bodyPr wrap="none" rtlCol="0" anchor="t"/>
          <a:lstStyle/>
          <a:p>
            <a:pPr algn="ctr" indent="0" marL="0">
              <a:lnSpc>
                <a:spcPts val="3005"/>
              </a:lnSpc>
              <a:buNone/>
            </a:pPr>
            <a:r>
              <a:rPr lang="en-US" sz="2404" dirty="0">
                <a:solidFill>
                  <a:srgbClr val="DAD8E9"/>
                </a:solidFill>
                <a:latin typeface="Prompt" pitchFamily="34" charset="0"/>
                <a:ea typeface="Prompt" pitchFamily="34" charset="-122"/>
                <a:cs typeface="Prompt" pitchFamily="34" charset="-120"/>
              </a:rPr>
              <a:t>2</a:t>
            </a:r>
            <a:endParaRPr lang="en-US" sz="2404" dirty="0"/>
          </a:p>
        </p:txBody>
      </p:sp>
      <p:sp>
        <p:nvSpPr>
          <p:cNvPr id="16" name="Text 12"/>
          <p:cNvSpPr/>
          <p:nvPr/>
        </p:nvSpPr>
        <p:spPr>
          <a:xfrm>
            <a:off x="2614136" y="4416743"/>
            <a:ext cx="2035373" cy="318016"/>
          </a:xfrm>
          <a:prstGeom prst="rect">
            <a:avLst/>
          </a:prstGeom>
          <a:noFill/>
          <a:ln/>
        </p:spPr>
        <p:txBody>
          <a:bodyPr wrap="none" rtlCol="0" anchor="t"/>
          <a:lstStyle/>
          <a:p>
            <a:pPr algn="l" indent="0" marL="0">
              <a:lnSpc>
                <a:spcPts val="2504"/>
              </a:lnSpc>
              <a:buNone/>
            </a:pPr>
            <a:r>
              <a:rPr lang="en-US" sz="2003" dirty="0">
                <a:solidFill>
                  <a:srgbClr val="DAD8E9"/>
                </a:solidFill>
                <a:latin typeface="Prompt" pitchFamily="34" charset="0"/>
                <a:ea typeface="Prompt" pitchFamily="34" charset="-122"/>
                <a:cs typeface="Prompt" pitchFamily="34" charset="-120"/>
              </a:rPr>
              <a:t>read()</a:t>
            </a:r>
            <a:endParaRPr lang="en-US" sz="2003" dirty="0"/>
          </a:p>
        </p:txBody>
      </p:sp>
      <p:sp>
        <p:nvSpPr>
          <p:cNvPr id="17" name="Text 13"/>
          <p:cNvSpPr/>
          <p:nvPr/>
        </p:nvSpPr>
        <p:spPr>
          <a:xfrm>
            <a:off x="2614136" y="4938236"/>
            <a:ext cx="7169229" cy="325755"/>
          </a:xfrm>
          <a:prstGeom prst="rect">
            <a:avLst/>
          </a:prstGeom>
          <a:noFill/>
          <a:ln/>
        </p:spPr>
        <p:txBody>
          <a:bodyPr wrap="none" rtlCol="0" anchor="t"/>
          <a:lstStyle/>
          <a:p>
            <a:pPr algn="l" indent="0" marL="0">
              <a:lnSpc>
                <a:spcPts val="2564"/>
              </a:lnSpc>
              <a:buNone/>
            </a:pPr>
            <a:r>
              <a:rPr lang="en-US" sz="1603" dirty="0">
                <a:solidFill>
                  <a:srgbClr val="DAD8E9"/>
                </a:solidFill>
                <a:latin typeface="Mukta" pitchFamily="34" charset="0"/>
                <a:ea typeface="Mukta" pitchFamily="34" charset="-122"/>
                <a:cs typeface="Mukta" pitchFamily="34" charset="-120"/>
              </a:rPr>
              <a:t>Read data from a device.</a:t>
            </a:r>
            <a:endParaRPr lang="en-US" sz="1603" dirty="0"/>
          </a:p>
        </p:txBody>
      </p:sp>
      <p:sp>
        <p:nvSpPr>
          <p:cNvPr id="18" name="Shape 14"/>
          <p:cNvSpPr/>
          <p:nvPr/>
        </p:nvSpPr>
        <p:spPr>
          <a:xfrm>
            <a:off x="1723668" y="6412647"/>
            <a:ext cx="712351" cy="40600"/>
          </a:xfrm>
          <a:prstGeom prst="rect">
            <a:avLst/>
          </a:prstGeom>
          <a:solidFill>
            <a:srgbClr val="643557"/>
          </a:solidFill>
          <a:ln/>
        </p:spPr>
      </p:sp>
      <p:sp>
        <p:nvSpPr>
          <p:cNvPr id="19" name="Shape 15"/>
          <p:cNvSpPr/>
          <p:nvPr/>
        </p:nvSpPr>
        <p:spPr>
          <a:xfrm>
            <a:off x="1265753" y="6204109"/>
            <a:ext cx="457914" cy="457914"/>
          </a:xfrm>
          <a:prstGeom prst="roundRect">
            <a:avLst>
              <a:gd name="adj" fmla="val 20002"/>
            </a:avLst>
          </a:prstGeom>
          <a:solidFill>
            <a:srgbClr val="542C49"/>
          </a:solidFill>
          <a:ln w="12621">
            <a:solidFill>
              <a:srgbClr val="643557"/>
            </a:solidFill>
            <a:prstDash val="solid"/>
          </a:ln>
        </p:spPr>
      </p:sp>
      <p:sp>
        <p:nvSpPr>
          <p:cNvPr id="20" name="Text 16"/>
          <p:cNvSpPr/>
          <p:nvPr/>
        </p:nvSpPr>
        <p:spPr>
          <a:xfrm>
            <a:off x="1407081" y="6242209"/>
            <a:ext cx="175260" cy="381595"/>
          </a:xfrm>
          <a:prstGeom prst="rect">
            <a:avLst/>
          </a:prstGeom>
          <a:noFill/>
          <a:ln/>
        </p:spPr>
        <p:txBody>
          <a:bodyPr wrap="none" rtlCol="0" anchor="t"/>
          <a:lstStyle/>
          <a:p>
            <a:pPr algn="ctr" indent="0" marL="0">
              <a:lnSpc>
                <a:spcPts val="3005"/>
              </a:lnSpc>
              <a:buNone/>
            </a:pPr>
            <a:r>
              <a:rPr lang="en-US" sz="2404" dirty="0">
                <a:solidFill>
                  <a:srgbClr val="DAD8E9"/>
                </a:solidFill>
                <a:latin typeface="Prompt" pitchFamily="34" charset="0"/>
                <a:ea typeface="Prompt" pitchFamily="34" charset="-122"/>
                <a:cs typeface="Prompt" pitchFamily="34" charset="-120"/>
              </a:rPr>
              <a:t>3</a:t>
            </a:r>
            <a:endParaRPr lang="en-US" sz="2404" dirty="0"/>
          </a:p>
        </p:txBody>
      </p:sp>
      <p:sp>
        <p:nvSpPr>
          <p:cNvPr id="21" name="Text 17"/>
          <p:cNvSpPr/>
          <p:nvPr/>
        </p:nvSpPr>
        <p:spPr>
          <a:xfrm>
            <a:off x="2614136" y="6248519"/>
            <a:ext cx="2035373" cy="318016"/>
          </a:xfrm>
          <a:prstGeom prst="rect">
            <a:avLst/>
          </a:prstGeom>
          <a:noFill/>
          <a:ln/>
        </p:spPr>
        <p:txBody>
          <a:bodyPr wrap="none" rtlCol="0" anchor="t"/>
          <a:lstStyle/>
          <a:p>
            <a:pPr algn="l" indent="0" marL="0">
              <a:lnSpc>
                <a:spcPts val="2504"/>
              </a:lnSpc>
              <a:buNone/>
            </a:pPr>
            <a:r>
              <a:rPr lang="en-US" sz="2003" dirty="0">
                <a:solidFill>
                  <a:srgbClr val="DAD8E9"/>
                </a:solidFill>
                <a:latin typeface="Prompt" pitchFamily="34" charset="0"/>
                <a:ea typeface="Prompt" pitchFamily="34" charset="-122"/>
                <a:cs typeface="Prompt" pitchFamily="34" charset="-120"/>
              </a:rPr>
              <a:t>write()</a:t>
            </a:r>
            <a:endParaRPr lang="en-US" sz="2003" dirty="0"/>
          </a:p>
        </p:txBody>
      </p:sp>
      <p:sp>
        <p:nvSpPr>
          <p:cNvPr id="22" name="Text 18"/>
          <p:cNvSpPr/>
          <p:nvPr/>
        </p:nvSpPr>
        <p:spPr>
          <a:xfrm>
            <a:off x="2614136" y="6770013"/>
            <a:ext cx="7169229" cy="325755"/>
          </a:xfrm>
          <a:prstGeom prst="rect">
            <a:avLst/>
          </a:prstGeom>
          <a:noFill/>
          <a:ln/>
        </p:spPr>
        <p:txBody>
          <a:bodyPr wrap="none" rtlCol="0" anchor="t"/>
          <a:lstStyle/>
          <a:p>
            <a:pPr algn="l" indent="0" marL="0">
              <a:lnSpc>
                <a:spcPts val="2564"/>
              </a:lnSpc>
              <a:buNone/>
            </a:pPr>
            <a:r>
              <a:rPr lang="en-US" sz="1603" dirty="0">
                <a:solidFill>
                  <a:srgbClr val="DAD8E9"/>
                </a:solidFill>
                <a:latin typeface="Mukta" pitchFamily="34" charset="0"/>
                <a:ea typeface="Mukta" pitchFamily="34" charset="-122"/>
                <a:cs typeface="Mukta" pitchFamily="34" charset="-120"/>
              </a:rPr>
              <a:t>Write data to a device.</a:t>
            </a:r>
            <a:endParaRPr lang="en-US" sz="1603"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2422208"/>
            <a:ext cx="7734300"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Communication System Calls</a:t>
            </a:r>
            <a:endParaRPr lang="en-US" sz="4374" dirty="0"/>
          </a:p>
        </p:txBody>
      </p:sp>
      <p:sp>
        <p:nvSpPr>
          <p:cNvPr id="6" name="Text 2"/>
          <p:cNvSpPr/>
          <p:nvPr/>
        </p:nvSpPr>
        <p:spPr>
          <a:xfrm>
            <a:off x="4490799" y="3449836"/>
            <a:ext cx="9306401"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Communication System Calls are used for inter process communication between two or more processes on the same or different computers over a network.</a:t>
            </a:r>
            <a:endParaRPr lang="en-US" sz="1750" dirty="0"/>
          </a:p>
        </p:txBody>
      </p:sp>
      <p:sp>
        <p:nvSpPr>
          <p:cNvPr id="7" name="Shape 3"/>
          <p:cNvSpPr/>
          <p:nvPr/>
        </p:nvSpPr>
        <p:spPr>
          <a:xfrm>
            <a:off x="4490799" y="4410551"/>
            <a:ext cx="3974425" cy="1396722"/>
          </a:xfrm>
          <a:prstGeom prst="roundRect">
            <a:avLst>
              <a:gd name="adj" fmla="val 7159"/>
            </a:avLst>
          </a:prstGeom>
          <a:solidFill>
            <a:srgbClr val="542C49"/>
          </a:solidFill>
          <a:ln w="13811">
            <a:solidFill>
              <a:srgbClr val="643557"/>
            </a:solidFill>
            <a:prstDash val="solid"/>
          </a:ln>
        </p:spPr>
      </p:sp>
      <p:sp>
        <p:nvSpPr>
          <p:cNvPr id="8" name="Text 4"/>
          <p:cNvSpPr/>
          <p:nvPr/>
        </p:nvSpPr>
        <p:spPr>
          <a:xfrm>
            <a:off x="4726781" y="4646533"/>
            <a:ext cx="2221944"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Types</a:t>
            </a:r>
            <a:endParaRPr lang="en-US" sz="2187" dirty="0"/>
          </a:p>
        </p:txBody>
      </p:sp>
      <p:sp>
        <p:nvSpPr>
          <p:cNvPr id="9" name="Text 5"/>
          <p:cNvSpPr/>
          <p:nvPr/>
        </p:nvSpPr>
        <p:spPr>
          <a:xfrm>
            <a:off x="4726781" y="5215890"/>
            <a:ext cx="3502462"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Local IPC and Remote IPC</a:t>
            </a:r>
            <a:endParaRPr lang="en-US" sz="1750" dirty="0"/>
          </a:p>
        </p:txBody>
      </p:sp>
      <p:sp>
        <p:nvSpPr>
          <p:cNvPr id="10" name="Shape 6"/>
          <p:cNvSpPr/>
          <p:nvPr/>
        </p:nvSpPr>
        <p:spPr>
          <a:xfrm>
            <a:off x="8687395" y="4410551"/>
            <a:ext cx="5109805" cy="1396722"/>
          </a:xfrm>
          <a:prstGeom prst="roundRect">
            <a:avLst>
              <a:gd name="adj" fmla="val 7159"/>
            </a:avLst>
          </a:prstGeom>
          <a:solidFill>
            <a:srgbClr val="542C49"/>
          </a:solidFill>
          <a:ln w="13811">
            <a:solidFill>
              <a:srgbClr val="643557"/>
            </a:solidFill>
            <a:prstDash val="solid"/>
          </a:ln>
        </p:spPr>
      </p:sp>
      <p:sp>
        <p:nvSpPr>
          <p:cNvPr id="11" name="Text 7"/>
          <p:cNvSpPr/>
          <p:nvPr/>
        </p:nvSpPr>
        <p:spPr>
          <a:xfrm>
            <a:off x="8923377" y="4646533"/>
            <a:ext cx="2221944"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Functions</a:t>
            </a:r>
            <a:endParaRPr lang="en-US" sz="2187" dirty="0"/>
          </a:p>
        </p:txBody>
      </p:sp>
      <p:sp>
        <p:nvSpPr>
          <p:cNvPr id="12" name="Text 8"/>
          <p:cNvSpPr/>
          <p:nvPr/>
        </p:nvSpPr>
        <p:spPr>
          <a:xfrm>
            <a:off x="8923377" y="5215890"/>
            <a:ext cx="4637842"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pipe, shmget, shmctl, msgsnd, msgrcv</a:t>
            </a:r>
            <a:endParaRPr lang="en-US" sz="1750" dirty="0"/>
          </a:p>
        </p:txBody>
      </p:sp>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863560"/>
            <a:ext cx="9381649" cy="1388745"/>
          </a:xfrm>
          <a:prstGeom prst="rect">
            <a:avLst/>
          </a:prstGeom>
          <a:noFill/>
          <a:ln/>
        </p:spPr>
        <p:txBody>
          <a:bodyPr wrap="squar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Memory Management System Calls</a:t>
            </a:r>
            <a:endParaRPr lang="en-US" sz="4374" dirty="0"/>
          </a:p>
        </p:txBody>
      </p:sp>
      <p:sp>
        <p:nvSpPr>
          <p:cNvPr id="5" name="Text 2"/>
          <p:cNvSpPr/>
          <p:nvPr/>
        </p:nvSpPr>
        <p:spPr>
          <a:xfrm>
            <a:off x="2624376" y="2696647"/>
            <a:ext cx="9381649"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Memory allocation System Calls are used to allocate memory for different purposes, such as dynamic memory allocation, shared memory allocation, memory deallocation, and memory management.</a:t>
            </a:r>
            <a:endParaRPr lang="en-US" sz="1750" dirty="0"/>
          </a:p>
        </p:txBody>
      </p:sp>
      <p:pic>
        <p:nvPicPr>
          <p:cNvPr id="6" name="Image 1" descr="preencoded.png">    </p:cNvPr>
          <p:cNvPicPr>
            <a:picLocks noChangeAspect="1"/>
          </p:cNvPicPr>
          <p:nvPr/>
        </p:nvPicPr>
        <p:blipFill>
          <a:blip r:embed="rId2"/>
          <a:stretch>
            <a:fillRect/>
          </a:stretch>
        </p:blipFill>
        <p:spPr>
          <a:xfrm>
            <a:off x="2624376" y="3657362"/>
            <a:ext cx="2905006" cy="1795343"/>
          </a:xfrm>
          <a:prstGeom prst="rect">
            <a:avLst/>
          </a:prstGeom>
        </p:spPr>
      </p:pic>
      <p:sp>
        <p:nvSpPr>
          <p:cNvPr id="7" name="Text 3"/>
          <p:cNvSpPr/>
          <p:nvPr/>
        </p:nvSpPr>
        <p:spPr>
          <a:xfrm>
            <a:off x="2624376" y="5730359"/>
            <a:ext cx="2221944" cy="347186"/>
          </a:xfrm>
          <a:prstGeom prst="rect">
            <a:avLst/>
          </a:prstGeom>
          <a:noFill/>
          <a:ln/>
        </p:spPr>
        <p:txBody>
          <a:bodyPr wrap="none" rtlCol="0" anchor="t"/>
          <a:lstStyle/>
          <a:p>
            <a:pPr algn="l" indent="0" marL="0">
              <a:lnSpc>
                <a:spcPts val="2734"/>
              </a:lnSpc>
              <a:buNone/>
            </a:pPr>
            <a:r>
              <a:rPr lang="en-US" sz="2187" dirty="0">
                <a:solidFill>
                  <a:srgbClr val="C6BFEE"/>
                </a:solidFill>
                <a:latin typeface="Prompt" pitchFamily="34" charset="0"/>
                <a:ea typeface="Prompt" pitchFamily="34" charset="-122"/>
                <a:cs typeface="Prompt" pitchFamily="34" charset="-120"/>
              </a:rPr>
              <a:t>malloc()</a:t>
            </a:r>
            <a:endParaRPr lang="en-US" sz="2187" dirty="0"/>
          </a:p>
        </p:txBody>
      </p:sp>
      <p:sp>
        <p:nvSpPr>
          <p:cNvPr id="8" name="Text 4"/>
          <p:cNvSpPr/>
          <p:nvPr/>
        </p:nvSpPr>
        <p:spPr>
          <a:xfrm>
            <a:off x="2624376" y="6299716"/>
            <a:ext cx="2905006" cy="355402"/>
          </a:xfrm>
          <a:prstGeom prst="rect">
            <a:avLst/>
          </a:prstGeom>
          <a:noFill/>
          <a:ln/>
        </p:spPr>
        <p:txBody>
          <a:bodyPr wrap="non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Dynamically allocate memory.</a:t>
            </a:r>
            <a:endParaRPr lang="en-US" sz="1750" dirty="0"/>
          </a:p>
        </p:txBody>
      </p:sp>
      <p:pic>
        <p:nvPicPr>
          <p:cNvPr id="9" name="Image 2" descr="preencoded.png">    </p:cNvPr>
          <p:cNvPicPr>
            <a:picLocks noChangeAspect="1"/>
          </p:cNvPicPr>
          <p:nvPr/>
        </p:nvPicPr>
        <p:blipFill>
          <a:blip r:embed="rId3"/>
          <a:stretch>
            <a:fillRect/>
          </a:stretch>
        </p:blipFill>
        <p:spPr>
          <a:xfrm>
            <a:off x="5862638" y="3657362"/>
            <a:ext cx="2905006" cy="1795343"/>
          </a:xfrm>
          <a:prstGeom prst="rect">
            <a:avLst/>
          </a:prstGeom>
        </p:spPr>
      </p:pic>
      <p:sp>
        <p:nvSpPr>
          <p:cNvPr id="10" name="Text 5"/>
          <p:cNvSpPr/>
          <p:nvPr/>
        </p:nvSpPr>
        <p:spPr>
          <a:xfrm>
            <a:off x="5862638" y="5730359"/>
            <a:ext cx="2221944" cy="347186"/>
          </a:xfrm>
          <a:prstGeom prst="rect">
            <a:avLst/>
          </a:prstGeom>
          <a:noFill/>
          <a:ln/>
        </p:spPr>
        <p:txBody>
          <a:bodyPr wrap="none" rtlCol="0" anchor="t"/>
          <a:lstStyle/>
          <a:p>
            <a:pPr algn="l" indent="0" marL="0">
              <a:lnSpc>
                <a:spcPts val="2734"/>
              </a:lnSpc>
              <a:buNone/>
            </a:pPr>
            <a:r>
              <a:rPr lang="en-US" sz="2187" dirty="0">
                <a:solidFill>
                  <a:srgbClr val="C6BFEE"/>
                </a:solidFill>
                <a:latin typeface="Prompt" pitchFamily="34" charset="0"/>
                <a:ea typeface="Prompt" pitchFamily="34" charset="-122"/>
                <a:cs typeface="Prompt" pitchFamily="34" charset="-120"/>
              </a:rPr>
              <a:t>calloc()</a:t>
            </a:r>
            <a:endParaRPr lang="en-US" sz="2187" dirty="0"/>
          </a:p>
        </p:txBody>
      </p:sp>
      <p:sp>
        <p:nvSpPr>
          <p:cNvPr id="11" name="Text 6"/>
          <p:cNvSpPr/>
          <p:nvPr/>
        </p:nvSpPr>
        <p:spPr>
          <a:xfrm>
            <a:off x="5862638" y="6299716"/>
            <a:ext cx="2905006" cy="1066205"/>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Dynamically allocate elements of an array and initialize them to 0.</a:t>
            </a:r>
            <a:endParaRPr lang="en-US" sz="1750" dirty="0"/>
          </a:p>
        </p:txBody>
      </p:sp>
      <p:pic>
        <p:nvPicPr>
          <p:cNvPr id="12" name="Image 3" descr="preencoded.png">    </p:cNvPr>
          <p:cNvPicPr>
            <a:picLocks noChangeAspect="1"/>
          </p:cNvPicPr>
          <p:nvPr/>
        </p:nvPicPr>
        <p:blipFill>
          <a:blip r:embed="rId4"/>
          <a:stretch>
            <a:fillRect/>
          </a:stretch>
        </p:blipFill>
        <p:spPr>
          <a:xfrm>
            <a:off x="9100899" y="3657362"/>
            <a:ext cx="2905125" cy="1795463"/>
          </a:xfrm>
          <a:prstGeom prst="rect">
            <a:avLst/>
          </a:prstGeom>
        </p:spPr>
      </p:pic>
      <p:sp>
        <p:nvSpPr>
          <p:cNvPr id="13" name="Text 7"/>
          <p:cNvSpPr/>
          <p:nvPr/>
        </p:nvSpPr>
        <p:spPr>
          <a:xfrm>
            <a:off x="9100899" y="5730478"/>
            <a:ext cx="2221944" cy="347186"/>
          </a:xfrm>
          <a:prstGeom prst="rect">
            <a:avLst/>
          </a:prstGeom>
          <a:noFill/>
          <a:ln/>
        </p:spPr>
        <p:txBody>
          <a:bodyPr wrap="none" rtlCol="0" anchor="t"/>
          <a:lstStyle/>
          <a:p>
            <a:pPr algn="l" indent="0" marL="0">
              <a:lnSpc>
                <a:spcPts val="2734"/>
              </a:lnSpc>
              <a:buNone/>
            </a:pPr>
            <a:r>
              <a:rPr lang="en-US" sz="2187" dirty="0">
                <a:solidFill>
                  <a:srgbClr val="C6BFEE"/>
                </a:solidFill>
                <a:latin typeface="Prompt" pitchFamily="34" charset="0"/>
                <a:ea typeface="Prompt" pitchFamily="34" charset="-122"/>
                <a:cs typeface="Prompt" pitchFamily="34" charset="-120"/>
              </a:rPr>
              <a:t>free()</a:t>
            </a:r>
            <a:endParaRPr lang="en-US" sz="2187" dirty="0"/>
          </a:p>
        </p:txBody>
      </p:sp>
      <p:sp>
        <p:nvSpPr>
          <p:cNvPr id="14" name="Text 8"/>
          <p:cNvSpPr/>
          <p:nvPr/>
        </p:nvSpPr>
        <p:spPr>
          <a:xfrm>
            <a:off x="9100899" y="6299835"/>
            <a:ext cx="2905125" cy="710803"/>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Deallocate previously allocated memory.</a:t>
            </a:r>
            <a:endParaRPr lang="en-US" sz="1750"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2265402"/>
            <a:ext cx="9159240"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Examples of System Calls in Linux</a:t>
            </a:r>
            <a:endParaRPr lang="en-US" sz="4374" dirty="0"/>
          </a:p>
        </p:txBody>
      </p:sp>
      <p:sp>
        <p:nvSpPr>
          <p:cNvPr id="5" name="Text 2"/>
          <p:cNvSpPr/>
          <p:nvPr/>
        </p:nvSpPr>
        <p:spPr>
          <a:xfrm>
            <a:off x="2624376" y="3404116"/>
            <a:ext cx="9381649"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Many common command-line programs in Linux are implemented through system calls.</a:t>
            </a:r>
            <a:endParaRPr lang="en-US" sz="1750" dirty="0"/>
          </a:p>
        </p:txBody>
      </p:sp>
      <p:sp>
        <p:nvSpPr>
          <p:cNvPr id="6" name="Text 3"/>
          <p:cNvSpPr/>
          <p:nvPr/>
        </p:nvSpPr>
        <p:spPr>
          <a:xfrm>
            <a:off x="2979777" y="4009430"/>
            <a:ext cx="9026247"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DAD8E9"/>
                </a:solidFill>
                <a:latin typeface="Mukta" pitchFamily="34" charset="0"/>
                <a:ea typeface="Mukta" pitchFamily="34" charset="-122"/>
                <a:cs typeface="Mukta" pitchFamily="34" charset="-120"/>
              </a:rPr>
              <a:t>The 'ls' command uses open() to open directories and files, readdir() to read directory contents, and closedir() to close directories.</a:t>
            </a:r>
            <a:endParaRPr lang="en-US" sz="1750" dirty="0"/>
          </a:p>
        </p:txBody>
      </p:sp>
      <p:sp>
        <p:nvSpPr>
          <p:cNvPr id="7" name="Text 4"/>
          <p:cNvSpPr/>
          <p:nvPr/>
        </p:nvSpPr>
        <p:spPr>
          <a:xfrm>
            <a:off x="2979777" y="4809053"/>
            <a:ext cx="9026247"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DAD8E9"/>
                </a:solidFill>
                <a:latin typeface="Mukta" pitchFamily="34" charset="0"/>
                <a:ea typeface="Mukta" pitchFamily="34" charset="-122"/>
                <a:cs typeface="Mukta" pitchFamily="34" charset="-120"/>
              </a:rPr>
              <a:t>The 'ps' command uses fork() to create a new process to list the system processes, and wait() to wait for it to complete.</a:t>
            </a:r>
            <a:endParaRPr lang="en-US" sz="1750" dirty="0"/>
          </a:p>
        </p:txBody>
      </p:sp>
      <p:sp>
        <p:nvSpPr>
          <p:cNvPr id="8" name="Text 5"/>
          <p:cNvSpPr/>
          <p:nvPr/>
        </p:nvSpPr>
        <p:spPr>
          <a:xfrm>
            <a:off x="2979777" y="5608677"/>
            <a:ext cx="9026247"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DAD8E9"/>
                </a:solidFill>
                <a:latin typeface="Mukta" pitchFamily="34" charset="0"/>
                <a:ea typeface="Mukta" pitchFamily="34" charset="-122"/>
                <a:cs typeface="Mukta" pitchFamily="34" charset="-120"/>
              </a:rPr>
              <a:t>The 'cat' command displays the contents of a file by repeatedly calling read() and write().</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573">
            <a:solidFill>
              <a:srgbClr val="FFFFFF">
                <a:alpha val="16000"/>
              </a:srgbClr>
            </a:solidFill>
            <a:prstDash val="solid"/>
          </a:ln>
        </p:spPr>
      </p:sp>
      <p:sp>
        <p:nvSpPr>
          <p:cNvPr id="4" name="Text 1"/>
          <p:cNvSpPr/>
          <p:nvPr/>
        </p:nvSpPr>
        <p:spPr>
          <a:xfrm>
            <a:off x="2701171" y="601147"/>
            <a:ext cx="8115300" cy="682943"/>
          </a:xfrm>
          <a:prstGeom prst="rect">
            <a:avLst/>
          </a:prstGeom>
          <a:noFill/>
          <a:ln/>
        </p:spPr>
        <p:txBody>
          <a:bodyPr wrap="none" rtlCol="0" anchor="t"/>
          <a:lstStyle/>
          <a:p>
            <a:pPr indent="0" marL="0">
              <a:lnSpc>
                <a:spcPts val="5378"/>
              </a:lnSpc>
              <a:buNone/>
            </a:pPr>
            <a:r>
              <a:rPr lang="en-US" sz="4302" dirty="0">
                <a:solidFill>
                  <a:srgbClr val="C6BFEE"/>
                </a:solidFill>
                <a:latin typeface="Prompt" pitchFamily="34" charset="0"/>
                <a:ea typeface="Prompt" pitchFamily="34" charset="-122"/>
                <a:cs typeface="Prompt" pitchFamily="34" charset="-120"/>
              </a:rPr>
              <a:t>Benefits of Using System Calls</a:t>
            </a:r>
            <a:endParaRPr lang="en-US" sz="4302" dirty="0"/>
          </a:p>
        </p:txBody>
      </p:sp>
      <p:sp>
        <p:nvSpPr>
          <p:cNvPr id="5" name="Text 2"/>
          <p:cNvSpPr/>
          <p:nvPr/>
        </p:nvSpPr>
        <p:spPr>
          <a:xfrm>
            <a:off x="2701171" y="1721168"/>
            <a:ext cx="9227939" cy="1049060"/>
          </a:xfrm>
          <a:prstGeom prst="rect">
            <a:avLst/>
          </a:prstGeom>
          <a:noFill/>
          <a:ln/>
        </p:spPr>
        <p:txBody>
          <a:bodyPr wrap="square" rtlCol="0" anchor="t"/>
          <a:lstStyle/>
          <a:p>
            <a:pPr indent="0" marL="0">
              <a:lnSpc>
                <a:spcPts val="2753"/>
              </a:lnSpc>
              <a:buNone/>
            </a:pPr>
            <a:r>
              <a:rPr lang="en-US" sz="1721" dirty="0">
                <a:solidFill>
                  <a:srgbClr val="DAD8E9"/>
                </a:solidFill>
                <a:latin typeface="Mukta" pitchFamily="34" charset="0"/>
                <a:ea typeface="Mukta" pitchFamily="34" charset="-122"/>
                <a:cs typeface="Mukta" pitchFamily="34" charset="-120"/>
              </a:rPr>
              <a:t>System calls provide several benefits and advantages, including allowing for multitasking, efficient memory management, and better control over hardware resources. It also allows for compatibility with other programming languages and operating systems.</a:t>
            </a:r>
            <a:endParaRPr lang="en-US" sz="1721" dirty="0"/>
          </a:p>
        </p:txBody>
      </p:sp>
      <p:sp>
        <p:nvSpPr>
          <p:cNvPr id="6" name="Shape 3"/>
          <p:cNvSpPr/>
          <p:nvPr/>
        </p:nvSpPr>
        <p:spPr>
          <a:xfrm>
            <a:off x="7293293" y="3016091"/>
            <a:ext cx="43696" cy="4612362"/>
          </a:xfrm>
          <a:prstGeom prst="rect">
            <a:avLst/>
          </a:prstGeom>
          <a:solidFill>
            <a:srgbClr val="643557"/>
          </a:solidFill>
          <a:ln/>
        </p:spPr>
      </p:sp>
      <p:sp>
        <p:nvSpPr>
          <p:cNvPr id="7" name="Shape 4"/>
          <p:cNvSpPr/>
          <p:nvPr/>
        </p:nvSpPr>
        <p:spPr>
          <a:xfrm>
            <a:off x="7560945" y="3410843"/>
            <a:ext cx="764858" cy="43696"/>
          </a:xfrm>
          <a:prstGeom prst="rect">
            <a:avLst/>
          </a:prstGeom>
          <a:solidFill>
            <a:srgbClr val="643557"/>
          </a:solidFill>
          <a:ln/>
        </p:spPr>
      </p:sp>
      <p:sp>
        <p:nvSpPr>
          <p:cNvPr id="8" name="Shape 5"/>
          <p:cNvSpPr/>
          <p:nvPr/>
        </p:nvSpPr>
        <p:spPr>
          <a:xfrm>
            <a:off x="7069217" y="3186827"/>
            <a:ext cx="491728" cy="491728"/>
          </a:xfrm>
          <a:prstGeom prst="roundRect">
            <a:avLst>
              <a:gd name="adj" fmla="val 20001"/>
            </a:avLst>
          </a:prstGeom>
          <a:solidFill>
            <a:srgbClr val="542C49"/>
          </a:solidFill>
          <a:ln w="13573">
            <a:solidFill>
              <a:srgbClr val="643557"/>
            </a:solidFill>
            <a:prstDash val="solid"/>
          </a:ln>
        </p:spPr>
      </p:sp>
      <p:sp>
        <p:nvSpPr>
          <p:cNvPr id="9" name="Text 6"/>
          <p:cNvSpPr/>
          <p:nvPr/>
        </p:nvSpPr>
        <p:spPr>
          <a:xfrm>
            <a:off x="7254121" y="3227784"/>
            <a:ext cx="121920" cy="409694"/>
          </a:xfrm>
          <a:prstGeom prst="rect">
            <a:avLst/>
          </a:prstGeom>
          <a:noFill/>
          <a:ln/>
        </p:spPr>
        <p:txBody>
          <a:bodyPr wrap="none" rtlCol="0" anchor="t"/>
          <a:lstStyle/>
          <a:p>
            <a:pPr algn="ctr" indent="0" marL="0">
              <a:lnSpc>
                <a:spcPts val="3227"/>
              </a:lnSpc>
              <a:buNone/>
            </a:pPr>
            <a:r>
              <a:rPr lang="en-US" sz="2581" dirty="0">
                <a:solidFill>
                  <a:srgbClr val="DAD8E9"/>
                </a:solidFill>
                <a:latin typeface="Prompt" pitchFamily="34" charset="0"/>
                <a:ea typeface="Prompt" pitchFamily="34" charset="-122"/>
                <a:cs typeface="Prompt" pitchFamily="34" charset="-120"/>
              </a:rPr>
              <a:t>1</a:t>
            </a:r>
            <a:endParaRPr lang="en-US" sz="2581" dirty="0"/>
          </a:p>
        </p:txBody>
      </p:sp>
      <p:sp>
        <p:nvSpPr>
          <p:cNvPr id="10" name="Text 7"/>
          <p:cNvSpPr/>
          <p:nvPr/>
        </p:nvSpPr>
        <p:spPr>
          <a:xfrm>
            <a:off x="8517136" y="3234571"/>
            <a:ext cx="2324100" cy="341471"/>
          </a:xfrm>
          <a:prstGeom prst="rect">
            <a:avLst/>
          </a:prstGeom>
          <a:noFill/>
          <a:ln/>
        </p:spPr>
        <p:txBody>
          <a:bodyPr wrap="none" rtlCol="0" anchor="t"/>
          <a:lstStyle/>
          <a:p>
            <a:pPr algn="l" indent="0" marL="0">
              <a:lnSpc>
                <a:spcPts val="2689"/>
              </a:lnSpc>
              <a:buNone/>
            </a:pPr>
            <a:r>
              <a:rPr lang="en-US" sz="2151" dirty="0">
                <a:solidFill>
                  <a:srgbClr val="DAD8E9"/>
                </a:solidFill>
                <a:latin typeface="Prompt" pitchFamily="34" charset="0"/>
                <a:ea typeface="Prompt" pitchFamily="34" charset="-122"/>
                <a:cs typeface="Prompt" pitchFamily="34" charset="-120"/>
              </a:rPr>
              <a:t>Resource Control</a:t>
            </a:r>
            <a:endParaRPr lang="en-US" sz="2151" dirty="0"/>
          </a:p>
        </p:txBody>
      </p:sp>
      <p:sp>
        <p:nvSpPr>
          <p:cNvPr id="11" name="Text 8"/>
          <p:cNvSpPr/>
          <p:nvPr/>
        </p:nvSpPr>
        <p:spPr>
          <a:xfrm>
            <a:off x="8517136" y="3794522"/>
            <a:ext cx="3411974" cy="699373"/>
          </a:xfrm>
          <a:prstGeom prst="rect">
            <a:avLst/>
          </a:prstGeom>
          <a:noFill/>
          <a:ln/>
        </p:spPr>
        <p:txBody>
          <a:bodyPr wrap="square" rtlCol="0" anchor="t"/>
          <a:lstStyle/>
          <a:p>
            <a:pPr algn="l" indent="0" marL="0">
              <a:lnSpc>
                <a:spcPts val="2753"/>
              </a:lnSpc>
              <a:buNone/>
            </a:pPr>
            <a:r>
              <a:rPr lang="en-US" sz="1721" dirty="0">
                <a:solidFill>
                  <a:srgbClr val="DAD8E9"/>
                </a:solidFill>
                <a:latin typeface="Mukta" pitchFamily="34" charset="0"/>
                <a:ea typeface="Mukta" pitchFamily="34" charset="-122"/>
                <a:cs typeface="Mukta" pitchFamily="34" charset="-120"/>
              </a:rPr>
              <a:t>Allows better control over resources, avoiding deadlocks and infinite loops.</a:t>
            </a:r>
            <a:endParaRPr lang="en-US" sz="1721" dirty="0"/>
          </a:p>
        </p:txBody>
      </p:sp>
      <p:sp>
        <p:nvSpPr>
          <p:cNvPr id="12" name="Shape 9"/>
          <p:cNvSpPr/>
          <p:nvPr/>
        </p:nvSpPr>
        <p:spPr>
          <a:xfrm>
            <a:off x="6304359" y="4503480"/>
            <a:ext cx="764858" cy="43696"/>
          </a:xfrm>
          <a:prstGeom prst="rect">
            <a:avLst/>
          </a:prstGeom>
          <a:solidFill>
            <a:srgbClr val="643557"/>
          </a:solidFill>
          <a:ln/>
        </p:spPr>
      </p:sp>
      <p:sp>
        <p:nvSpPr>
          <p:cNvPr id="13" name="Shape 10"/>
          <p:cNvSpPr/>
          <p:nvPr/>
        </p:nvSpPr>
        <p:spPr>
          <a:xfrm>
            <a:off x="7069217" y="4279463"/>
            <a:ext cx="491728" cy="491728"/>
          </a:xfrm>
          <a:prstGeom prst="roundRect">
            <a:avLst>
              <a:gd name="adj" fmla="val 20001"/>
            </a:avLst>
          </a:prstGeom>
          <a:solidFill>
            <a:srgbClr val="542C49"/>
          </a:solidFill>
          <a:ln w="13573">
            <a:solidFill>
              <a:srgbClr val="643557"/>
            </a:solidFill>
            <a:prstDash val="solid"/>
          </a:ln>
        </p:spPr>
      </p:sp>
      <p:sp>
        <p:nvSpPr>
          <p:cNvPr id="14" name="Text 11"/>
          <p:cNvSpPr/>
          <p:nvPr/>
        </p:nvSpPr>
        <p:spPr>
          <a:xfrm>
            <a:off x="7219831" y="4320421"/>
            <a:ext cx="190500" cy="409694"/>
          </a:xfrm>
          <a:prstGeom prst="rect">
            <a:avLst/>
          </a:prstGeom>
          <a:noFill/>
          <a:ln/>
        </p:spPr>
        <p:txBody>
          <a:bodyPr wrap="none" rtlCol="0" anchor="t"/>
          <a:lstStyle/>
          <a:p>
            <a:pPr algn="ctr" indent="0" marL="0">
              <a:lnSpc>
                <a:spcPts val="3227"/>
              </a:lnSpc>
              <a:buNone/>
            </a:pPr>
            <a:r>
              <a:rPr lang="en-US" sz="2581" dirty="0">
                <a:solidFill>
                  <a:srgbClr val="DAD8E9"/>
                </a:solidFill>
                <a:latin typeface="Prompt" pitchFamily="34" charset="0"/>
                <a:ea typeface="Prompt" pitchFamily="34" charset="-122"/>
                <a:cs typeface="Prompt" pitchFamily="34" charset="-120"/>
              </a:rPr>
              <a:t>2</a:t>
            </a:r>
            <a:endParaRPr lang="en-US" sz="2581" dirty="0"/>
          </a:p>
        </p:txBody>
      </p:sp>
      <p:sp>
        <p:nvSpPr>
          <p:cNvPr id="15" name="Text 12"/>
          <p:cNvSpPr/>
          <p:nvPr/>
        </p:nvSpPr>
        <p:spPr>
          <a:xfrm>
            <a:off x="2701171" y="4327208"/>
            <a:ext cx="3411855" cy="682943"/>
          </a:xfrm>
          <a:prstGeom prst="rect">
            <a:avLst/>
          </a:prstGeom>
          <a:noFill/>
          <a:ln/>
        </p:spPr>
        <p:txBody>
          <a:bodyPr wrap="square" rtlCol="0" anchor="t"/>
          <a:lstStyle/>
          <a:p>
            <a:pPr algn="r" indent="0" marL="0">
              <a:lnSpc>
                <a:spcPts val="2689"/>
              </a:lnSpc>
              <a:buNone/>
            </a:pPr>
            <a:r>
              <a:rPr lang="en-US" sz="2151" dirty="0">
                <a:solidFill>
                  <a:srgbClr val="DAD8E9"/>
                </a:solidFill>
                <a:latin typeface="Prompt" pitchFamily="34" charset="0"/>
                <a:ea typeface="Prompt" pitchFamily="34" charset="-122"/>
                <a:cs typeface="Prompt" pitchFamily="34" charset="-120"/>
              </a:rPr>
              <a:t>Error detection and handling.</a:t>
            </a:r>
            <a:endParaRPr lang="en-US" sz="2151" dirty="0"/>
          </a:p>
        </p:txBody>
      </p:sp>
      <p:sp>
        <p:nvSpPr>
          <p:cNvPr id="16" name="Text 13"/>
          <p:cNvSpPr/>
          <p:nvPr/>
        </p:nvSpPr>
        <p:spPr>
          <a:xfrm>
            <a:off x="2701171" y="5228630"/>
            <a:ext cx="3411855" cy="1049060"/>
          </a:xfrm>
          <a:prstGeom prst="rect">
            <a:avLst/>
          </a:prstGeom>
          <a:noFill/>
          <a:ln/>
        </p:spPr>
        <p:txBody>
          <a:bodyPr wrap="square" rtlCol="0" anchor="t"/>
          <a:lstStyle/>
          <a:p>
            <a:pPr algn="r" indent="0" marL="0">
              <a:lnSpc>
                <a:spcPts val="2753"/>
              </a:lnSpc>
              <a:buNone/>
            </a:pPr>
            <a:r>
              <a:rPr lang="en-US" sz="1721" dirty="0">
                <a:solidFill>
                  <a:srgbClr val="DAD8E9"/>
                </a:solidFill>
                <a:latin typeface="Mukta" pitchFamily="34" charset="0"/>
                <a:ea typeface="Mukta" pitchFamily="34" charset="-122"/>
                <a:cs typeface="Mukta" pitchFamily="34" charset="-120"/>
              </a:rPr>
              <a:t>Provides a convenient way to handle and recover from errors and prevent data loss.</a:t>
            </a:r>
            <a:endParaRPr lang="en-US" sz="1721" dirty="0"/>
          </a:p>
        </p:txBody>
      </p:sp>
      <p:sp>
        <p:nvSpPr>
          <p:cNvPr id="17" name="Shape 14"/>
          <p:cNvSpPr/>
          <p:nvPr/>
        </p:nvSpPr>
        <p:spPr>
          <a:xfrm>
            <a:off x="7560945" y="5806380"/>
            <a:ext cx="764858" cy="43696"/>
          </a:xfrm>
          <a:prstGeom prst="rect">
            <a:avLst/>
          </a:prstGeom>
          <a:solidFill>
            <a:srgbClr val="643557"/>
          </a:solidFill>
          <a:ln/>
        </p:spPr>
      </p:sp>
      <p:sp>
        <p:nvSpPr>
          <p:cNvPr id="18" name="Shape 15"/>
          <p:cNvSpPr/>
          <p:nvPr/>
        </p:nvSpPr>
        <p:spPr>
          <a:xfrm>
            <a:off x="7069217" y="5582364"/>
            <a:ext cx="491728" cy="491728"/>
          </a:xfrm>
          <a:prstGeom prst="roundRect">
            <a:avLst>
              <a:gd name="adj" fmla="val 20001"/>
            </a:avLst>
          </a:prstGeom>
          <a:solidFill>
            <a:srgbClr val="542C49"/>
          </a:solidFill>
          <a:ln w="13573">
            <a:solidFill>
              <a:srgbClr val="643557"/>
            </a:solidFill>
            <a:prstDash val="solid"/>
          </a:ln>
        </p:spPr>
      </p:sp>
      <p:sp>
        <p:nvSpPr>
          <p:cNvPr id="19" name="Text 16"/>
          <p:cNvSpPr/>
          <p:nvPr/>
        </p:nvSpPr>
        <p:spPr>
          <a:xfrm>
            <a:off x="7219831" y="5623322"/>
            <a:ext cx="190500" cy="409694"/>
          </a:xfrm>
          <a:prstGeom prst="rect">
            <a:avLst/>
          </a:prstGeom>
          <a:noFill/>
          <a:ln/>
        </p:spPr>
        <p:txBody>
          <a:bodyPr wrap="none" rtlCol="0" anchor="t"/>
          <a:lstStyle/>
          <a:p>
            <a:pPr algn="ctr" indent="0" marL="0">
              <a:lnSpc>
                <a:spcPts val="3227"/>
              </a:lnSpc>
              <a:buNone/>
            </a:pPr>
            <a:r>
              <a:rPr lang="en-US" sz="2581" dirty="0">
                <a:solidFill>
                  <a:srgbClr val="DAD8E9"/>
                </a:solidFill>
                <a:latin typeface="Prompt" pitchFamily="34" charset="0"/>
                <a:ea typeface="Prompt" pitchFamily="34" charset="-122"/>
                <a:cs typeface="Prompt" pitchFamily="34" charset="-120"/>
              </a:rPr>
              <a:t>3</a:t>
            </a:r>
            <a:endParaRPr lang="en-US" sz="2581" dirty="0"/>
          </a:p>
        </p:txBody>
      </p:sp>
      <p:sp>
        <p:nvSpPr>
          <p:cNvPr id="20" name="Text 17"/>
          <p:cNvSpPr/>
          <p:nvPr/>
        </p:nvSpPr>
        <p:spPr>
          <a:xfrm>
            <a:off x="8517136" y="5630108"/>
            <a:ext cx="2185511" cy="341471"/>
          </a:xfrm>
          <a:prstGeom prst="rect">
            <a:avLst/>
          </a:prstGeom>
          <a:noFill/>
          <a:ln/>
        </p:spPr>
        <p:txBody>
          <a:bodyPr wrap="none" rtlCol="0" anchor="t"/>
          <a:lstStyle/>
          <a:p>
            <a:pPr algn="l" indent="0" marL="0">
              <a:lnSpc>
                <a:spcPts val="2689"/>
              </a:lnSpc>
              <a:buNone/>
            </a:pPr>
            <a:r>
              <a:rPr lang="en-US" sz="2151" dirty="0">
                <a:solidFill>
                  <a:srgbClr val="DAD8E9"/>
                </a:solidFill>
                <a:latin typeface="Prompt" pitchFamily="34" charset="0"/>
                <a:ea typeface="Prompt" pitchFamily="34" charset="-122"/>
                <a:cs typeface="Prompt" pitchFamily="34" charset="-120"/>
              </a:rPr>
              <a:t>Robust Security</a:t>
            </a:r>
            <a:endParaRPr lang="en-US" sz="2151" dirty="0"/>
          </a:p>
        </p:txBody>
      </p:sp>
      <p:sp>
        <p:nvSpPr>
          <p:cNvPr id="21" name="Text 18"/>
          <p:cNvSpPr/>
          <p:nvPr/>
        </p:nvSpPr>
        <p:spPr>
          <a:xfrm>
            <a:off x="8517136" y="6190059"/>
            <a:ext cx="3411974" cy="1049060"/>
          </a:xfrm>
          <a:prstGeom prst="rect">
            <a:avLst/>
          </a:prstGeom>
          <a:noFill/>
          <a:ln/>
        </p:spPr>
        <p:txBody>
          <a:bodyPr wrap="square" rtlCol="0" anchor="t"/>
          <a:lstStyle/>
          <a:p>
            <a:pPr algn="l" indent="0" marL="0">
              <a:lnSpc>
                <a:spcPts val="2753"/>
              </a:lnSpc>
              <a:buNone/>
            </a:pPr>
            <a:r>
              <a:rPr lang="en-US" sz="1721" dirty="0">
                <a:solidFill>
                  <a:srgbClr val="DAD8E9"/>
                </a:solidFill>
                <a:latin typeface="Mukta" pitchFamily="34" charset="0"/>
                <a:ea typeface="Mukta" pitchFamily="34" charset="-122"/>
                <a:cs typeface="Mukta" pitchFamily="34" charset="-120"/>
              </a:rPr>
              <a:t>Maps user requests to kernel modules and performs necessary privilege checks to ensure system security.</a:t>
            </a:r>
            <a:endParaRPr lang="en-US" sz="1721"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2023-11-10T06:16:49Z</dcterms:created>
  <dcterms:modified xsi:type="dcterms:W3CDTF">2023-11-10T06:16:49Z</dcterms:modified>
</cp:coreProperties>
</file>